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4"/>
  </p:notesMasterIdLst>
  <p:sldIdLst>
    <p:sldId id="256" r:id="rId2"/>
    <p:sldId id="259" r:id="rId3"/>
    <p:sldId id="303" r:id="rId4"/>
    <p:sldId id="311" r:id="rId5"/>
    <p:sldId id="316" r:id="rId6"/>
    <p:sldId id="315" r:id="rId7"/>
    <p:sldId id="317" r:id="rId8"/>
    <p:sldId id="305" r:id="rId9"/>
    <p:sldId id="325" r:id="rId10"/>
    <p:sldId id="263" r:id="rId11"/>
    <p:sldId id="310" r:id="rId12"/>
    <p:sldId id="312" r:id="rId13"/>
    <p:sldId id="1412" r:id="rId14"/>
    <p:sldId id="1413" r:id="rId15"/>
    <p:sldId id="1414" r:id="rId16"/>
    <p:sldId id="1415" r:id="rId17"/>
    <p:sldId id="1416" r:id="rId18"/>
    <p:sldId id="307" r:id="rId19"/>
    <p:sldId id="1417" r:id="rId20"/>
    <p:sldId id="308" r:id="rId21"/>
    <p:sldId id="309" r:id="rId22"/>
    <p:sldId id="324" r:id="rId23"/>
  </p:sldIdLst>
  <p:sldSz cx="18288000" cy="10287000"/>
  <p:notesSz cx="6858000" cy="9144000"/>
  <p:embeddedFontLst>
    <p:embeddedFont>
      <p:font typeface="DM Sans" pitchFamily="2" charset="77"/>
      <p:regular r:id="rId25"/>
      <p:bold r:id="rId26"/>
      <p:italic r:id="rId27"/>
      <p:boldItalic r:id="rId28"/>
    </p:embeddedFont>
    <p:embeddedFont>
      <p:font typeface="Moontime" pitchFamily="2" charset="0"/>
      <p:regular r:id="rId29"/>
    </p:embeddedFont>
    <p:embeddedFont>
      <p:font typeface="Open Sans" panose="020B0606030504020204" pitchFamily="34" charset="0"/>
      <p:regular r:id="rId30"/>
      <p:bold r:id="rId31"/>
      <p:italic r:id="rId32"/>
      <p:boldItalic r:id="rId33"/>
    </p:embeddedFont>
    <p:embeddedFont>
      <p:font typeface="Open Sans Bold" panose="020B0806030504020204" pitchFamily="34" charset="0"/>
      <p:regular r:id="rId34"/>
      <p:bold r:id="rId35"/>
    </p:embeddedFont>
    <p:embeddedFont>
      <p:font typeface="Open Sans Light" panose="020B0306030504020204" pitchFamily="34"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ED5"/>
    <a:srgbClr val="444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0" autoAdjust="0"/>
    <p:restoredTop sz="65432" autoAdjust="0"/>
  </p:normalViewPr>
  <p:slideViewPr>
    <p:cSldViewPr>
      <p:cViewPr varScale="1">
        <p:scale>
          <a:sx n="47" d="100"/>
          <a:sy n="47" d="100"/>
        </p:scale>
        <p:origin x="220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10294-516A-2A4F-B7F4-70885C45DDBC}" type="datetimeFigureOut">
              <a:rPr lang="de-DE" smtClean="0"/>
              <a:t>19.06.24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28755-8BCF-6A40-A9B2-15CA0EA575A8}" type="slidenum">
              <a:rPr lang="de-DE" smtClean="0"/>
              <a:t>‹Nr.›</a:t>
            </a:fld>
            <a:endParaRPr lang="de-DE"/>
          </a:p>
        </p:txBody>
      </p:sp>
    </p:spTree>
    <p:extLst>
      <p:ext uri="{BB962C8B-B14F-4D97-AF65-F5344CB8AC3E}">
        <p14:creationId xmlns:p14="http://schemas.microsoft.com/office/powerpoint/2010/main" val="389792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6128755-8BCF-6A40-A9B2-15CA0EA575A8}" type="slidenum">
              <a:rPr lang="de-DE" smtClean="0"/>
              <a:t>2</a:t>
            </a:fld>
            <a:endParaRPr lang="de-DE"/>
          </a:p>
        </p:txBody>
      </p:sp>
    </p:spTree>
    <p:extLst>
      <p:ext uri="{BB962C8B-B14F-4D97-AF65-F5344CB8AC3E}">
        <p14:creationId xmlns:p14="http://schemas.microsoft.com/office/powerpoint/2010/main" val="69043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128755-8BCF-6A40-A9B2-15CA0EA575A8}" type="slidenum">
              <a:rPr lang="de-DE" smtClean="0"/>
              <a:t>15</a:t>
            </a:fld>
            <a:endParaRPr lang="de-DE"/>
          </a:p>
        </p:txBody>
      </p:sp>
    </p:spTree>
    <p:extLst>
      <p:ext uri="{BB962C8B-B14F-4D97-AF65-F5344CB8AC3E}">
        <p14:creationId xmlns:p14="http://schemas.microsoft.com/office/powerpoint/2010/main" val="310998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128755-8BCF-6A40-A9B2-15CA0EA575A8}" type="slidenum">
              <a:rPr lang="de-DE" smtClean="0"/>
              <a:t>16</a:t>
            </a:fld>
            <a:endParaRPr lang="de-DE"/>
          </a:p>
        </p:txBody>
      </p:sp>
    </p:spTree>
    <p:extLst>
      <p:ext uri="{BB962C8B-B14F-4D97-AF65-F5344CB8AC3E}">
        <p14:creationId xmlns:p14="http://schemas.microsoft.com/office/powerpoint/2010/main" val="2896438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128755-8BCF-6A40-A9B2-15CA0EA575A8}" type="slidenum">
              <a:rPr lang="de-DE" smtClean="0"/>
              <a:t>17</a:t>
            </a:fld>
            <a:endParaRPr lang="de-DE"/>
          </a:p>
        </p:txBody>
      </p:sp>
    </p:spTree>
    <p:extLst>
      <p:ext uri="{BB962C8B-B14F-4D97-AF65-F5344CB8AC3E}">
        <p14:creationId xmlns:p14="http://schemas.microsoft.com/office/powerpoint/2010/main" val="2216759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128755-8BCF-6A40-A9B2-15CA0EA575A8}" type="slidenum">
              <a:rPr lang="de-DE" smtClean="0"/>
              <a:t>19</a:t>
            </a:fld>
            <a:endParaRPr lang="de-DE"/>
          </a:p>
        </p:txBody>
      </p:sp>
    </p:spTree>
    <p:extLst>
      <p:ext uri="{BB962C8B-B14F-4D97-AF65-F5344CB8AC3E}">
        <p14:creationId xmlns:p14="http://schemas.microsoft.com/office/powerpoint/2010/main" val="4152209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Wie passt Zielsetzung und Zusammensetzung der Gruppe zusammen?</a:t>
            </a:r>
          </a:p>
          <a:p>
            <a:r>
              <a:rPr lang="de-DE" dirty="0"/>
              <a:t>Wenn ich es nicht sehen kann, warum bist du dann da? „Krass, es kann sich für dich so anfühlen, obwohl es nicht sichtbar, hörbar etc.“ Zuhören</a:t>
            </a:r>
          </a:p>
          <a:p>
            <a:endParaRPr lang="de-DE" dirty="0"/>
          </a:p>
          <a:p>
            <a:r>
              <a:rPr lang="de-DE" dirty="0"/>
              <a:t>Schwingungen im Raum, ggf. als Dialog, Anteile, die anklingen, besprechen</a:t>
            </a:r>
          </a:p>
        </p:txBody>
      </p:sp>
      <p:sp>
        <p:nvSpPr>
          <p:cNvPr id="4" name="Foliennummernplatzhalter 3"/>
          <p:cNvSpPr>
            <a:spLocks noGrp="1"/>
          </p:cNvSpPr>
          <p:nvPr>
            <p:ph type="sldNum" sz="quarter" idx="5"/>
          </p:nvPr>
        </p:nvSpPr>
        <p:spPr/>
        <p:txBody>
          <a:bodyPr/>
          <a:lstStyle/>
          <a:p>
            <a:fld id="{36128755-8BCF-6A40-A9B2-15CA0EA575A8}" type="slidenum">
              <a:rPr lang="de-DE" smtClean="0"/>
              <a:t>4</a:t>
            </a:fld>
            <a:endParaRPr lang="de-DE"/>
          </a:p>
        </p:txBody>
      </p:sp>
    </p:spTree>
    <p:extLst>
      <p:ext uri="{BB962C8B-B14F-4D97-AF65-F5344CB8AC3E}">
        <p14:creationId xmlns:p14="http://schemas.microsoft.com/office/powerpoint/2010/main" val="343570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gehen davon aus, dass uns das ständig passiert (auch uns) und wir arbeiten dran, dass es sich verbessern kann.</a:t>
            </a:r>
          </a:p>
          <a:p>
            <a:endParaRPr lang="de-DE" dirty="0"/>
          </a:p>
          <a:p>
            <a:r>
              <a:rPr lang="de-DE" dirty="0"/>
              <a:t>Wir wollen Raum geben, aber nicht mit </a:t>
            </a:r>
            <a:r>
              <a:rPr lang="de-DE"/>
              <a:t>Inhalten dominieren.</a:t>
            </a:r>
            <a:endParaRPr lang="de-DE" dirty="0"/>
          </a:p>
        </p:txBody>
      </p:sp>
      <p:sp>
        <p:nvSpPr>
          <p:cNvPr id="4" name="Foliennummernplatzhalter 3"/>
          <p:cNvSpPr>
            <a:spLocks noGrp="1"/>
          </p:cNvSpPr>
          <p:nvPr>
            <p:ph type="sldNum" sz="quarter" idx="5"/>
          </p:nvPr>
        </p:nvSpPr>
        <p:spPr/>
        <p:txBody>
          <a:bodyPr/>
          <a:lstStyle/>
          <a:p>
            <a:fld id="{36128755-8BCF-6A40-A9B2-15CA0EA575A8}" type="slidenum">
              <a:rPr lang="de-DE" smtClean="0"/>
              <a:t>5</a:t>
            </a:fld>
            <a:endParaRPr lang="de-DE"/>
          </a:p>
        </p:txBody>
      </p:sp>
    </p:spTree>
    <p:extLst>
      <p:ext uri="{BB962C8B-B14F-4D97-AF65-F5344CB8AC3E}">
        <p14:creationId xmlns:p14="http://schemas.microsoft.com/office/powerpoint/2010/main" val="3527313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machen wir mit denen, die </a:t>
            </a:r>
            <a:r>
              <a:rPr lang="de-DE"/>
              <a:t>keinen familiären </a:t>
            </a:r>
            <a:r>
              <a:rPr lang="de-DE" dirty="0"/>
              <a:t>Migrationshintergrund haben?</a:t>
            </a:r>
          </a:p>
          <a:p>
            <a:endParaRPr lang="de-DE" dirty="0"/>
          </a:p>
          <a:p>
            <a:r>
              <a:rPr lang="de-DE" dirty="0"/>
              <a:t>Wie ordnen wir uns ein, wenn wir in die Gruppe reinkommen? Ggf. Tandem (auf homogeneren oder heterogeneren Background eingehen)</a:t>
            </a:r>
          </a:p>
        </p:txBody>
      </p:sp>
      <p:sp>
        <p:nvSpPr>
          <p:cNvPr id="4" name="Foliennummernplatzhalter 3"/>
          <p:cNvSpPr>
            <a:spLocks noGrp="1"/>
          </p:cNvSpPr>
          <p:nvPr>
            <p:ph type="sldNum" sz="quarter" idx="5"/>
          </p:nvPr>
        </p:nvSpPr>
        <p:spPr/>
        <p:txBody>
          <a:bodyPr/>
          <a:lstStyle/>
          <a:p>
            <a:fld id="{36128755-8BCF-6A40-A9B2-15CA0EA575A8}" type="slidenum">
              <a:rPr lang="de-DE" smtClean="0"/>
              <a:t>6</a:t>
            </a:fld>
            <a:endParaRPr lang="de-DE"/>
          </a:p>
        </p:txBody>
      </p:sp>
    </p:spTree>
    <p:extLst>
      <p:ext uri="{BB962C8B-B14F-4D97-AF65-F5344CB8AC3E}">
        <p14:creationId xmlns:p14="http://schemas.microsoft.com/office/powerpoint/2010/main" val="1652953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Ggf. Tandem (auf homogeneren oder heterogeneren Background eingehen)</a:t>
            </a:r>
          </a:p>
        </p:txBody>
      </p:sp>
      <p:sp>
        <p:nvSpPr>
          <p:cNvPr id="4" name="Foliennummernplatzhalter 3"/>
          <p:cNvSpPr>
            <a:spLocks noGrp="1"/>
          </p:cNvSpPr>
          <p:nvPr>
            <p:ph type="sldNum" sz="quarter" idx="5"/>
          </p:nvPr>
        </p:nvSpPr>
        <p:spPr/>
        <p:txBody>
          <a:bodyPr/>
          <a:lstStyle/>
          <a:p>
            <a:fld id="{36128755-8BCF-6A40-A9B2-15CA0EA575A8}" type="slidenum">
              <a:rPr lang="de-DE" smtClean="0"/>
              <a:t>7</a:t>
            </a:fld>
            <a:endParaRPr lang="de-DE"/>
          </a:p>
        </p:txBody>
      </p:sp>
    </p:spTree>
    <p:extLst>
      <p:ext uri="{BB962C8B-B14F-4D97-AF65-F5344CB8AC3E}">
        <p14:creationId xmlns:p14="http://schemas.microsoft.com/office/powerpoint/2010/main" val="70555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Klass.: „Habe ich die Merkmale einer Gruppe nicht, gehöre ich nicht dazu“ versus „Ich darf mich ausprobieren und in Merkmale reinschlupfen“</a:t>
            </a:r>
          </a:p>
          <a:p>
            <a:r>
              <a:rPr lang="de-DE" dirty="0"/>
              <a:t>Bild: Merkmale-Chamäleon (Antisemitismus: alle Merkmale stimmen überein, bis auf den Glauben“</a:t>
            </a:r>
          </a:p>
          <a:p>
            <a:endParaRPr lang="de-DE" dirty="0"/>
          </a:p>
          <a:p>
            <a:r>
              <a:rPr lang="de-DE" dirty="0"/>
              <a:t>Sprache, Essen, Gerüche, Kleidung etc.</a:t>
            </a:r>
          </a:p>
          <a:p>
            <a:r>
              <a:rPr lang="de-DE" dirty="0"/>
              <a:t>Aus welcher Gesellschaftsform komme ich? Diktatur, Republik, Monarchie; </a:t>
            </a:r>
            <a:r>
              <a:rPr lang="de-DE" dirty="0" err="1"/>
              <a:t>Indiv</a:t>
            </a:r>
            <a:r>
              <a:rPr lang="de-DE" dirty="0"/>
              <a:t>. versus kollektiv.; Parteiensystem; Grundwerte (Freiheit, Meinungsbildung, Reisemöglichkeiten etc.); z.B. bei Justiz „Helfen mir“ </a:t>
            </a:r>
          </a:p>
          <a:p>
            <a:endParaRPr lang="de-DE" dirty="0"/>
          </a:p>
          <a:p>
            <a:r>
              <a:rPr lang="de-DE" dirty="0"/>
              <a:t>Wie in Hochschule, Praktikum, etc. erlebt?</a:t>
            </a:r>
          </a:p>
        </p:txBody>
      </p:sp>
      <p:sp>
        <p:nvSpPr>
          <p:cNvPr id="4" name="Foliennummernplatzhalter 3"/>
          <p:cNvSpPr>
            <a:spLocks noGrp="1"/>
          </p:cNvSpPr>
          <p:nvPr>
            <p:ph type="sldNum" sz="quarter" idx="5"/>
          </p:nvPr>
        </p:nvSpPr>
        <p:spPr/>
        <p:txBody>
          <a:bodyPr/>
          <a:lstStyle/>
          <a:p>
            <a:fld id="{36128755-8BCF-6A40-A9B2-15CA0EA575A8}" type="slidenum">
              <a:rPr lang="de-DE" smtClean="0"/>
              <a:t>11</a:t>
            </a:fld>
            <a:endParaRPr lang="de-DE"/>
          </a:p>
        </p:txBody>
      </p:sp>
    </p:spTree>
    <p:extLst>
      <p:ext uri="{BB962C8B-B14F-4D97-AF65-F5344CB8AC3E}">
        <p14:creationId xmlns:p14="http://schemas.microsoft.com/office/powerpoint/2010/main" val="940289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128755-8BCF-6A40-A9B2-15CA0EA575A8}" type="slidenum">
              <a:rPr lang="de-DE" smtClean="0"/>
              <a:t>12</a:t>
            </a:fld>
            <a:endParaRPr lang="de-DE"/>
          </a:p>
        </p:txBody>
      </p:sp>
    </p:spTree>
    <p:extLst>
      <p:ext uri="{BB962C8B-B14F-4D97-AF65-F5344CB8AC3E}">
        <p14:creationId xmlns:p14="http://schemas.microsoft.com/office/powerpoint/2010/main" val="3393672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128755-8BCF-6A40-A9B2-15CA0EA575A8}" type="slidenum">
              <a:rPr lang="de-DE" smtClean="0"/>
              <a:t>13</a:t>
            </a:fld>
            <a:endParaRPr lang="de-DE"/>
          </a:p>
        </p:txBody>
      </p:sp>
    </p:spTree>
    <p:extLst>
      <p:ext uri="{BB962C8B-B14F-4D97-AF65-F5344CB8AC3E}">
        <p14:creationId xmlns:p14="http://schemas.microsoft.com/office/powerpoint/2010/main" val="147794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6128755-8BCF-6A40-A9B2-15CA0EA575A8}" type="slidenum">
              <a:rPr lang="de-DE" smtClean="0"/>
              <a:t>14</a:t>
            </a:fld>
            <a:endParaRPr lang="de-DE"/>
          </a:p>
        </p:txBody>
      </p:sp>
    </p:spTree>
    <p:extLst>
      <p:ext uri="{BB962C8B-B14F-4D97-AF65-F5344CB8AC3E}">
        <p14:creationId xmlns:p14="http://schemas.microsoft.com/office/powerpoint/2010/main" val="2957463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8CA8C3-8883-CD46-A306-CE13E7072778}" type="datetime1">
              <a:rPr lang="de-DE" smtClean="0"/>
              <a:t>19.06.24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F1597A-73FF-BD48-A51E-C4BE2FFF22B4}" type="datetime1">
              <a:rPr lang="de-DE" smtClean="0"/>
              <a:t>19.06.24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7AA74F-B0ED-B04E-A871-459237F48271}" type="datetime1">
              <a:rPr lang="de-DE" smtClean="0"/>
              <a:t>19.06.24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1DB999-A820-4B49-A2A3-E2C811450F23}" type="datetime1">
              <a:rPr lang="de-DE" smtClean="0"/>
              <a:t>19.06.24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
        <p:nvSpPr>
          <p:cNvPr id="7" name="Slide Number Placeholder 3">
            <a:extLst>
              <a:ext uri="{FF2B5EF4-FFF2-40B4-BE49-F238E27FC236}">
                <a16:creationId xmlns:a16="http://schemas.microsoft.com/office/drawing/2014/main" id="{F338CEA6-F148-4908-385E-3C4792E9E047}"/>
              </a:ext>
            </a:extLst>
          </p:cNvPr>
          <p:cNvSpPr txBox="1">
            <a:spLocks/>
          </p:cNvSpPr>
          <p:nvPr userDrawn="1"/>
        </p:nvSpPr>
        <p:spPr>
          <a:xfrm>
            <a:off x="15849600" y="3178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3000" u="none" kern="1200" cap="none" baseline="0">
                <a:solidFill>
                  <a:srgbClr val="E4DED5"/>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‹Nr.›</a:t>
            </a:fld>
            <a:endParaRPr lang="en-US" dirty="0"/>
          </a:p>
        </p:txBody>
      </p:sp>
      <p:sp>
        <p:nvSpPr>
          <p:cNvPr id="8" name="Freeform 3">
            <a:extLst>
              <a:ext uri="{FF2B5EF4-FFF2-40B4-BE49-F238E27FC236}">
                <a16:creationId xmlns:a16="http://schemas.microsoft.com/office/drawing/2014/main" id="{DCC4D7F8-0E5F-8004-3488-8B252EE804EA}"/>
              </a:ext>
            </a:extLst>
          </p:cNvPr>
          <p:cNvSpPr/>
          <p:nvPr userDrawn="1"/>
        </p:nvSpPr>
        <p:spPr>
          <a:xfrm>
            <a:off x="17259271" y="1"/>
            <a:ext cx="45719" cy="1028699"/>
          </a:xfrm>
          <a:custGeom>
            <a:avLst/>
            <a:gdLst/>
            <a:ahLst/>
            <a:cxnLst/>
            <a:rect l="l" t="t" r="r" b="b"/>
            <a:pathLst>
              <a:path w="47577" h="1458039">
                <a:moveTo>
                  <a:pt x="0" y="0"/>
                </a:moveTo>
                <a:lnTo>
                  <a:pt x="47578" y="0"/>
                </a:lnTo>
                <a:lnTo>
                  <a:pt x="47578" y="1458039"/>
                </a:lnTo>
                <a:lnTo>
                  <a:pt x="0" y="1458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9E504D-9ED7-D947-913C-DC48BCEE88C0}" type="datetime1">
              <a:rPr lang="de-DE" smtClean="0"/>
              <a:t>19.06.24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
        <p:nvSpPr>
          <p:cNvPr id="7" name="Slide Number Placeholder 3">
            <a:extLst>
              <a:ext uri="{FF2B5EF4-FFF2-40B4-BE49-F238E27FC236}">
                <a16:creationId xmlns:a16="http://schemas.microsoft.com/office/drawing/2014/main" id="{198006A5-31AB-650C-D67A-2AE16518FF8E}"/>
              </a:ext>
            </a:extLst>
          </p:cNvPr>
          <p:cNvSpPr txBox="1">
            <a:spLocks/>
          </p:cNvSpPr>
          <p:nvPr userDrawn="1"/>
        </p:nvSpPr>
        <p:spPr>
          <a:xfrm>
            <a:off x="15849600" y="3178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3000" u="none" kern="1200" cap="none" baseline="0">
                <a:solidFill>
                  <a:srgbClr val="E4DED5"/>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‹Nr.›</a:t>
            </a:fld>
            <a:endParaRPr lang="en-US" dirty="0"/>
          </a:p>
        </p:txBody>
      </p:sp>
      <p:sp>
        <p:nvSpPr>
          <p:cNvPr id="8" name="Freeform 3">
            <a:extLst>
              <a:ext uri="{FF2B5EF4-FFF2-40B4-BE49-F238E27FC236}">
                <a16:creationId xmlns:a16="http://schemas.microsoft.com/office/drawing/2014/main" id="{56DCB92F-D976-59CC-654F-7D9F191E7E02}"/>
              </a:ext>
            </a:extLst>
          </p:cNvPr>
          <p:cNvSpPr/>
          <p:nvPr userDrawn="1"/>
        </p:nvSpPr>
        <p:spPr>
          <a:xfrm>
            <a:off x="17259271" y="1"/>
            <a:ext cx="45719" cy="1028699"/>
          </a:xfrm>
          <a:custGeom>
            <a:avLst/>
            <a:gdLst/>
            <a:ahLst/>
            <a:cxnLst/>
            <a:rect l="l" t="t" r="r" b="b"/>
            <a:pathLst>
              <a:path w="47577" h="1458039">
                <a:moveTo>
                  <a:pt x="0" y="0"/>
                </a:moveTo>
                <a:lnTo>
                  <a:pt x="47578" y="0"/>
                </a:lnTo>
                <a:lnTo>
                  <a:pt x="47578" y="1458039"/>
                </a:lnTo>
                <a:lnTo>
                  <a:pt x="0" y="1458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25F0ED-CEDD-7B49-B1E8-BF160F0E2276}" type="datetime1">
              <a:rPr lang="de-DE" smtClean="0"/>
              <a:t>19.06.24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
        <p:nvSpPr>
          <p:cNvPr id="8" name="Slide Number Placeholder 3">
            <a:extLst>
              <a:ext uri="{FF2B5EF4-FFF2-40B4-BE49-F238E27FC236}">
                <a16:creationId xmlns:a16="http://schemas.microsoft.com/office/drawing/2014/main" id="{54851B48-46F7-D295-2774-D59F546AC093}"/>
              </a:ext>
            </a:extLst>
          </p:cNvPr>
          <p:cNvSpPr txBox="1">
            <a:spLocks/>
          </p:cNvSpPr>
          <p:nvPr userDrawn="1"/>
        </p:nvSpPr>
        <p:spPr>
          <a:xfrm>
            <a:off x="15849600" y="3178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3000" u="none" kern="1200" cap="none" baseline="0">
                <a:solidFill>
                  <a:srgbClr val="E4DED5"/>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‹Nr.›</a:t>
            </a:fld>
            <a:endParaRPr lang="en-US" dirty="0"/>
          </a:p>
        </p:txBody>
      </p:sp>
      <p:sp>
        <p:nvSpPr>
          <p:cNvPr id="9" name="Freeform 3">
            <a:extLst>
              <a:ext uri="{FF2B5EF4-FFF2-40B4-BE49-F238E27FC236}">
                <a16:creationId xmlns:a16="http://schemas.microsoft.com/office/drawing/2014/main" id="{8F6683EC-917C-47FA-205C-26C273D86D2B}"/>
              </a:ext>
            </a:extLst>
          </p:cNvPr>
          <p:cNvSpPr/>
          <p:nvPr userDrawn="1"/>
        </p:nvSpPr>
        <p:spPr>
          <a:xfrm>
            <a:off x="17259271" y="1"/>
            <a:ext cx="45719" cy="1028699"/>
          </a:xfrm>
          <a:custGeom>
            <a:avLst/>
            <a:gdLst/>
            <a:ahLst/>
            <a:cxnLst/>
            <a:rect l="l" t="t" r="r" b="b"/>
            <a:pathLst>
              <a:path w="47577" h="1458039">
                <a:moveTo>
                  <a:pt x="0" y="0"/>
                </a:moveTo>
                <a:lnTo>
                  <a:pt x="47578" y="0"/>
                </a:lnTo>
                <a:lnTo>
                  <a:pt x="47578" y="1458039"/>
                </a:lnTo>
                <a:lnTo>
                  <a:pt x="0" y="1458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F8F68D-0E4D-2F4A-814A-5A675857FD9B}" type="datetime1">
              <a:rPr lang="de-DE" smtClean="0"/>
              <a:t>19.06.24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
        <p:nvSpPr>
          <p:cNvPr id="10" name="Slide Number Placeholder 3">
            <a:extLst>
              <a:ext uri="{FF2B5EF4-FFF2-40B4-BE49-F238E27FC236}">
                <a16:creationId xmlns:a16="http://schemas.microsoft.com/office/drawing/2014/main" id="{23E08FBB-D0F3-E5F7-2D5C-9EFD31D81365}"/>
              </a:ext>
            </a:extLst>
          </p:cNvPr>
          <p:cNvSpPr txBox="1">
            <a:spLocks/>
          </p:cNvSpPr>
          <p:nvPr userDrawn="1"/>
        </p:nvSpPr>
        <p:spPr>
          <a:xfrm>
            <a:off x="15849600" y="31780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3000" u="none" kern="1200" cap="none" baseline="0">
                <a:solidFill>
                  <a:srgbClr val="E4DED5"/>
                </a:solidFill>
                <a:latin typeface="Open Sans" panose="020B06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‹Nr.›</a:t>
            </a:fld>
            <a:endParaRPr lang="en-US" dirty="0"/>
          </a:p>
        </p:txBody>
      </p:sp>
      <p:sp>
        <p:nvSpPr>
          <p:cNvPr id="11" name="Freeform 3">
            <a:extLst>
              <a:ext uri="{FF2B5EF4-FFF2-40B4-BE49-F238E27FC236}">
                <a16:creationId xmlns:a16="http://schemas.microsoft.com/office/drawing/2014/main" id="{849A442E-D715-4366-73F5-EB5C0D5D93A3}"/>
              </a:ext>
            </a:extLst>
          </p:cNvPr>
          <p:cNvSpPr/>
          <p:nvPr userDrawn="1"/>
        </p:nvSpPr>
        <p:spPr>
          <a:xfrm>
            <a:off x="17259271" y="1"/>
            <a:ext cx="45719" cy="1028699"/>
          </a:xfrm>
          <a:custGeom>
            <a:avLst/>
            <a:gdLst/>
            <a:ahLst/>
            <a:cxnLst/>
            <a:rect l="l" t="t" r="r" b="b"/>
            <a:pathLst>
              <a:path w="47577" h="1458039">
                <a:moveTo>
                  <a:pt x="0" y="0"/>
                </a:moveTo>
                <a:lnTo>
                  <a:pt x="47578" y="0"/>
                </a:lnTo>
                <a:lnTo>
                  <a:pt x="47578" y="1458039"/>
                </a:lnTo>
                <a:lnTo>
                  <a:pt x="0" y="1458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DC1FB0-1EBC-C74A-8092-F7D22ECEDD81}" type="datetime1">
              <a:rPr lang="de-DE" smtClean="0"/>
              <a:t>19.06.24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6CF98-CD49-AE4A-BA52-98F87C572586}" type="datetime1">
              <a:rPr lang="de-DE" smtClean="0"/>
              <a:t>19.06.24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849600" y="317802"/>
            <a:ext cx="2133600" cy="365125"/>
          </a:xfrm>
        </p:spPr>
        <p:txBody>
          <a:bodyPr/>
          <a:lstStyle>
            <a:lvl1pPr>
              <a:defRPr sz="3000" u="none" cap="none" baseline="0">
                <a:solidFill>
                  <a:srgbClr val="E4DED5"/>
                </a:solidFill>
                <a:latin typeface="Open Sans" panose="020B0606030504020204" pitchFamily="34" charset="0"/>
              </a:defRPr>
            </a:lvl1pPr>
          </a:lstStyle>
          <a:p>
            <a:fld id="{B6F15528-21DE-4FAA-801E-634DDDAF4B2B}" type="slidenum">
              <a:rPr lang="en-US" smtClean="0"/>
              <a:pPr/>
              <a:t>‹Nr.›</a:t>
            </a:fld>
            <a:endParaRPr lang="en-US" dirty="0"/>
          </a:p>
        </p:txBody>
      </p:sp>
      <p:sp>
        <p:nvSpPr>
          <p:cNvPr id="9" name="Freeform 3">
            <a:extLst>
              <a:ext uri="{FF2B5EF4-FFF2-40B4-BE49-F238E27FC236}">
                <a16:creationId xmlns:a16="http://schemas.microsoft.com/office/drawing/2014/main" id="{271701B9-8282-CFC1-6720-123F81970E36}"/>
              </a:ext>
            </a:extLst>
          </p:cNvPr>
          <p:cNvSpPr/>
          <p:nvPr userDrawn="1"/>
        </p:nvSpPr>
        <p:spPr>
          <a:xfrm>
            <a:off x="17259271" y="1"/>
            <a:ext cx="45719" cy="1028699"/>
          </a:xfrm>
          <a:custGeom>
            <a:avLst/>
            <a:gdLst/>
            <a:ahLst/>
            <a:cxnLst/>
            <a:rect l="l" t="t" r="r" b="b"/>
            <a:pathLst>
              <a:path w="47577" h="1458039">
                <a:moveTo>
                  <a:pt x="0" y="0"/>
                </a:moveTo>
                <a:lnTo>
                  <a:pt x="47578" y="0"/>
                </a:lnTo>
                <a:lnTo>
                  <a:pt x="47578" y="1458039"/>
                </a:lnTo>
                <a:lnTo>
                  <a:pt x="0" y="14580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E5C7AE-B313-B744-B717-18FBEF66FD90}" type="datetime1">
              <a:rPr lang="de-DE" smtClean="0"/>
              <a:t>19.06.24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646013-4BFC-B14C-8FAD-4E375A682223}" type="datetime1">
              <a:rPr lang="de-DE" smtClean="0"/>
              <a:t>19.06.24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A1D61-FF4F-204B-9D63-CD03A8D6927B}" type="datetime1">
              <a:rPr lang="de-DE" smtClean="0"/>
              <a:t>19.06.24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712966" y="2746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s://unwiderstehlicherfolgreich.com/knowledgebase/mit-hilfe-dieses-textes-kannst-du-deine-kundinnen-aus-der-komfortzone-locken/"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web-grips.de/blog/mut-ist-nicht-das-gegenteil-von-angs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25" y="0"/>
            <a:ext cx="18278475" cy="10287000"/>
          </a:xfrm>
          <a:custGeom>
            <a:avLst/>
            <a:gdLst/>
            <a:ahLst/>
            <a:cxnLst/>
            <a:rect l="l" t="t" r="r" b="b"/>
            <a:pathLst>
              <a:path w="18278475" h="10287000">
                <a:moveTo>
                  <a:pt x="0" y="0"/>
                </a:moveTo>
                <a:lnTo>
                  <a:pt x="18278475" y="0"/>
                </a:lnTo>
                <a:lnTo>
                  <a:pt x="18278475"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3" name="Freeform 3"/>
          <p:cNvSpPr/>
          <p:nvPr/>
        </p:nvSpPr>
        <p:spPr>
          <a:xfrm>
            <a:off x="0" y="0"/>
            <a:ext cx="18288000" cy="3933825"/>
          </a:xfrm>
          <a:custGeom>
            <a:avLst/>
            <a:gdLst/>
            <a:ahLst/>
            <a:cxnLst/>
            <a:rect l="l" t="t" r="r" b="b"/>
            <a:pathLst>
              <a:path w="18288000" h="3933825">
                <a:moveTo>
                  <a:pt x="0" y="0"/>
                </a:moveTo>
                <a:lnTo>
                  <a:pt x="18288000" y="0"/>
                </a:lnTo>
                <a:lnTo>
                  <a:pt x="18288000" y="3933825"/>
                </a:lnTo>
                <a:lnTo>
                  <a:pt x="0" y="3933825"/>
                </a:lnTo>
                <a:lnTo>
                  <a:pt x="0" y="0"/>
                </a:lnTo>
                <a:close/>
              </a:path>
            </a:pathLst>
          </a:custGeom>
          <a:blipFill>
            <a:blip r:embed="rId4"/>
            <a:stretch>
              <a:fillRect t="-111391" b="-98293"/>
            </a:stretch>
          </a:blipFill>
        </p:spPr>
        <p:txBody>
          <a:bodyPr/>
          <a:lstStyle/>
          <a:p>
            <a:endParaRPr lang="de-DE"/>
          </a:p>
        </p:txBody>
      </p:sp>
      <p:sp>
        <p:nvSpPr>
          <p:cNvPr id="5" name="TextBox 5"/>
          <p:cNvSpPr txBox="1"/>
          <p:nvPr/>
        </p:nvSpPr>
        <p:spPr>
          <a:xfrm>
            <a:off x="1028700" y="8669626"/>
            <a:ext cx="9410700" cy="1038746"/>
          </a:xfrm>
          <a:prstGeom prst="rect">
            <a:avLst/>
          </a:prstGeom>
        </p:spPr>
        <p:txBody>
          <a:bodyPr wrap="square" lIns="0" tIns="0" rIns="0" bIns="0" rtlCol="0" anchor="t">
            <a:spAutoFit/>
          </a:bodyPr>
          <a:lstStyle/>
          <a:p>
            <a:pPr algn="l">
              <a:lnSpc>
                <a:spcPts val="8055"/>
              </a:lnSpc>
            </a:pPr>
            <a:r>
              <a:rPr lang="de-DE" sz="5754" dirty="0">
                <a:solidFill>
                  <a:srgbClr val="444A72"/>
                </a:solidFill>
                <a:latin typeface="Moontime"/>
              </a:rPr>
              <a:t>Anna von Blomberg &amp; Katrin Allmendinger</a:t>
            </a:r>
          </a:p>
        </p:txBody>
      </p:sp>
      <p:sp>
        <p:nvSpPr>
          <p:cNvPr id="6" name="TextBox 6"/>
          <p:cNvSpPr txBox="1"/>
          <p:nvPr/>
        </p:nvSpPr>
        <p:spPr>
          <a:xfrm>
            <a:off x="1028700" y="5046783"/>
            <a:ext cx="11913417" cy="2900730"/>
          </a:xfrm>
          <a:prstGeom prst="rect">
            <a:avLst/>
          </a:prstGeom>
        </p:spPr>
        <p:txBody>
          <a:bodyPr lIns="0" tIns="0" rIns="0" bIns="0" rtlCol="0" anchor="t">
            <a:spAutoFit/>
          </a:bodyPr>
          <a:lstStyle/>
          <a:p>
            <a:pPr algn="l">
              <a:lnSpc>
                <a:spcPts val="3642"/>
              </a:lnSpc>
            </a:pPr>
            <a:r>
              <a:rPr lang="en-US" sz="2399" spc="479" dirty="0">
                <a:latin typeface="Open Sans"/>
              </a:rPr>
              <a:t>14. JUNI 2024, HFT STUTTGART</a:t>
            </a:r>
          </a:p>
          <a:p>
            <a:pPr algn="l">
              <a:lnSpc>
                <a:spcPts val="13857"/>
              </a:lnSpc>
            </a:pPr>
            <a:r>
              <a:rPr lang="de-DE" sz="9129" dirty="0">
                <a:solidFill>
                  <a:srgbClr val="444A72"/>
                </a:solidFill>
                <a:latin typeface="Open Sans Bold"/>
              </a:rPr>
              <a:t>Agil kann ich schon</a:t>
            </a:r>
          </a:p>
          <a:p>
            <a:pPr algn="l">
              <a:lnSpc>
                <a:spcPts val="5998"/>
              </a:lnSpc>
            </a:pPr>
            <a:r>
              <a:rPr lang="en-US" sz="2399" spc="479" dirty="0">
                <a:latin typeface="Open Sans"/>
              </a:rPr>
              <a:t>REMIND-WORKSHOP 5 </a:t>
            </a:r>
          </a:p>
        </p:txBody>
      </p:sp>
      <p:pic>
        <p:nvPicPr>
          <p:cNvPr id="7" name="Grafik 6" descr="Ein Bild, das Himmel, draußen, Wolke, Silhouette enthält.&#10;&#10;Automatisch generierte Beschreibung">
            <a:extLst>
              <a:ext uri="{FF2B5EF4-FFF2-40B4-BE49-F238E27FC236}">
                <a16:creationId xmlns:a16="http://schemas.microsoft.com/office/drawing/2014/main" id="{1CA778E1-2913-8503-2210-88A50D9ADE1C}"/>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0" y="21771"/>
            <a:ext cx="18278475" cy="4991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7300" y="2536032"/>
            <a:ext cx="6527007" cy="6527007"/>
          </a:xfrm>
        </p:spPr>
      </p:pic>
      <p:sp>
        <p:nvSpPr>
          <p:cNvPr id="5" name="Rechteck 4"/>
          <p:cNvSpPr/>
          <p:nvPr/>
        </p:nvSpPr>
        <p:spPr>
          <a:xfrm>
            <a:off x="902448" y="9521742"/>
            <a:ext cx="9144000" cy="577081"/>
          </a:xfrm>
          <a:prstGeom prst="rect">
            <a:avLst/>
          </a:prstGeom>
        </p:spPr>
        <p:txBody>
          <a:bodyPr>
            <a:spAutoFit/>
          </a:bodyPr>
          <a:lstStyle/>
          <a:p>
            <a:r>
              <a:rPr lang="de-DE" sz="1575" dirty="0">
                <a:hlinkClick r:id="rId3"/>
              </a:rPr>
              <a:t>https://unwiderstehlicherfolgreich.com/knowledgebase/mit-hilfe-dieses-textes-kannst-du-deine-kundinnen-aus-der-komfortzone-locken/</a:t>
            </a:r>
            <a:r>
              <a:rPr lang="de-DE" sz="1575" dirty="0"/>
              <a:t> </a:t>
            </a:r>
            <a:r>
              <a:rPr lang="de-DE" sz="1575" dirty="0">
                <a:hlinkClick r:id="rId4"/>
              </a:rPr>
              <a:t>https://www.web-grips.de/blog/mut-ist-nicht-das-gegenteil-von-angst</a:t>
            </a:r>
            <a:r>
              <a:rPr lang="de-DE" sz="1575" dirty="0"/>
              <a:t> </a:t>
            </a:r>
          </a:p>
        </p:txBody>
      </p:sp>
      <p:sp>
        <p:nvSpPr>
          <p:cNvPr id="6" name="Rechteck 5"/>
          <p:cNvSpPr/>
          <p:nvPr/>
        </p:nvSpPr>
        <p:spPr>
          <a:xfrm>
            <a:off x="9099886" y="2204022"/>
            <a:ext cx="9144000" cy="6801862"/>
          </a:xfrm>
          <a:prstGeom prst="rect">
            <a:avLst/>
          </a:prstGeom>
        </p:spPr>
        <p:txBody>
          <a:bodyPr>
            <a:spAutoFit/>
          </a:bodyPr>
          <a:lstStyle/>
          <a:p>
            <a:endParaRPr lang="de-DE" sz="2700" dirty="0">
              <a:latin typeface="Open Sans" panose="020B0606030504020204" pitchFamily="34" charset="0"/>
              <a:ea typeface="Open Sans" panose="020B0606030504020204" pitchFamily="34" charset="0"/>
              <a:cs typeface="Open Sans" panose="020B0606030504020204" pitchFamily="34" charset="0"/>
            </a:endParaRPr>
          </a:p>
          <a:p>
            <a:r>
              <a:rPr lang="de-DE" sz="2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Was möchtet ihr (persönlich oder beruflich) verändern/ausprobieren?</a:t>
            </a:r>
          </a:p>
          <a:p>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de-DE" sz="27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Ideen:</a:t>
            </a:r>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rPr>
              <a:t> Routine verändern, z.B. nach Traditionen fragen</a:t>
            </a:r>
            <a:endParaRPr lang="de-DE" sz="27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rPr>
              <a:t> Hobby ausprobieren, z. B. Yoga</a:t>
            </a:r>
            <a:endParaRPr lang="de-DE" sz="27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rPr>
              <a:t> sich in Wertschätzung und Dankbarkeit üben</a:t>
            </a:r>
            <a:endParaRPr lang="de-DE" sz="27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rPr>
              <a:t> Kurse belegen, neuen Job ausprobieren</a:t>
            </a:r>
            <a:endParaRPr lang="de-DE" sz="2700" dirty="0">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r>
              <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rPr>
              <a:t> reisen, neue Orte und Menschen kennenlernen</a:t>
            </a:r>
          </a:p>
          <a:p>
            <a:pPr>
              <a:buFont typeface="Arial" panose="020B0604020202020204" pitchFamily="34" charset="0"/>
              <a:buChar char="•"/>
            </a:pPr>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de-DE" sz="2800" b="0" i="0" dirty="0">
                <a:solidFill>
                  <a:srgbClr val="3A3A3A"/>
                </a:solidFill>
                <a:effectLst/>
                <a:highlight>
                  <a:srgbClr val="FFFFFF"/>
                </a:highlight>
                <a:latin typeface="DM Sans" panose="020F0502020204030204" pitchFamily="34" charset="0"/>
              </a:rPr>
              <a:t>„Mut ist, dem Ruf des Herzens zu folgen, seinen Weg zu gehen, so beängstigend er auch sein mag, weil man weiß, dass es der Richtige ist. Mut ist, es </a:t>
            </a:r>
            <a:r>
              <a:rPr lang="de-DE" sz="2800" b="0" i="1" dirty="0">
                <a:solidFill>
                  <a:srgbClr val="3A3A3A"/>
                </a:solidFill>
                <a:effectLst/>
                <a:highlight>
                  <a:srgbClr val="FFFFFF"/>
                </a:highlight>
                <a:latin typeface="DM Sans" panose="020F0502020204030204" pitchFamily="34" charset="0"/>
              </a:rPr>
              <a:t>trotz</a:t>
            </a:r>
            <a:r>
              <a:rPr lang="de-DE" sz="2800" b="0" i="0" dirty="0">
                <a:solidFill>
                  <a:srgbClr val="3A3A3A"/>
                </a:solidFill>
                <a:effectLst/>
                <a:highlight>
                  <a:srgbClr val="FFFFFF"/>
                </a:highlight>
                <a:latin typeface="DM Sans" panose="020F0502020204030204" pitchFamily="34" charset="0"/>
              </a:rPr>
              <a:t> Angst zu tun.“</a:t>
            </a:r>
            <a:endParaRPr lang="de-DE" sz="27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10">
            <a:extLst>
              <a:ext uri="{FF2B5EF4-FFF2-40B4-BE49-F238E27FC236}">
                <a16:creationId xmlns:a16="http://schemas.microsoft.com/office/drawing/2014/main" id="{E5282C6C-403C-D5CF-8B37-8D7EE037824A}"/>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Komfortzone verlassen</a:t>
            </a:r>
          </a:p>
        </p:txBody>
      </p:sp>
      <p:sp>
        <p:nvSpPr>
          <p:cNvPr id="7" name="TextBox 13">
            <a:extLst>
              <a:ext uri="{FF2B5EF4-FFF2-40B4-BE49-F238E27FC236}">
                <a16:creationId xmlns:a16="http://schemas.microsoft.com/office/drawing/2014/main" id="{6BACE564-8725-6F50-62CF-C5A30A6705E0}"/>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Tree>
    <p:extLst>
      <p:ext uri="{BB962C8B-B14F-4D97-AF65-F5344CB8AC3E}">
        <p14:creationId xmlns:p14="http://schemas.microsoft.com/office/powerpoint/2010/main" val="405108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989786" y="4790942"/>
            <a:ext cx="7959144" cy="299433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DE" sz="2700"/>
          </a:p>
        </p:txBody>
      </p:sp>
      <p:pic>
        <p:nvPicPr>
          <p:cNvPr id="4" name="Inhaltsplatzhalt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161"/>
          <a:stretch/>
        </p:blipFill>
        <p:spPr>
          <a:xfrm>
            <a:off x="11579124" y="1229200"/>
            <a:ext cx="5831327" cy="9057800"/>
          </a:xfrm>
        </p:spPr>
      </p:pic>
      <p:sp>
        <p:nvSpPr>
          <p:cNvPr id="6" name="Rechteck 5"/>
          <p:cNvSpPr/>
          <p:nvPr/>
        </p:nvSpPr>
        <p:spPr>
          <a:xfrm>
            <a:off x="1028700" y="2764647"/>
            <a:ext cx="7959144" cy="923330"/>
          </a:xfrm>
          <a:prstGeom prst="rect">
            <a:avLst/>
          </a:prstGeom>
        </p:spPr>
        <p:txBody>
          <a:bodyPr wrap="square">
            <a:spAutoFit/>
          </a:bodyPr>
          <a:lstStyle/>
          <a:p>
            <a:r>
              <a:rPr lang="de-DE" sz="2700" dirty="0">
                <a:latin typeface="Open Sans" panose="020B0606030504020204" pitchFamily="34" charset="0"/>
                <a:ea typeface="Open Sans" panose="020B0606030504020204" pitchFamily="34" charset="0"/>
                <a:cs typeface="Open Sans" panose="020B0606030504020204" pitchFamily="34" charset="0"/>
              </a:rPr>
              <a:t>Willkommen im Kostümraum des Theaters </a:t>
            </a:r>
          </a:p>
          <a:p>
            <a:r>
              <a:rPr lang="de-DE" sz="2700" dirty="0">
                <a:latin typeface="Open Sans" panose="020B0606030504020204" pitchFamily="34" charset="0"/>
                <a:ea typeface="Open Sans" panose="020B0606030504020204" pitchFamily="34" charset="0"/>
                <a:cs typeface="Open Sans" panose="020B0606030504020204" pitchFamily="34" charset="0"/>
              </a:rPr>
              <a:t>der neuen Möglichkeiten!</a:t>
            </a:r>
          </a:p>
        </p:txBody>
      </p:sp>
      <p:sp>
        <p:nvSpPr>
          <p:cNvPr id="7" name="Rechteck 6"/>
          <p:cNvSpPr/>
          <p:nvPr/>
        </p:nvSpPr>
        <p:spPr>
          <a:xfrm>
            <a:off x="2136877" y="5373361"/>
            <a:ext cx="9144000" cy="1754326"/>
          </a:xfrm>
          <a:prstGeom prst="rect">
            <a:avLst/>
          </a:prstGeom>
        </p:spPr>
        <p:txBody>
          <a:bodyPr>
            <a:spAutoFit/>
          </a:bodyPr>
          <a:lstStyle/>
          <a:p>
            <a:r>
              <a:rPr lang="de-DE" sz="2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Welche Verkleidung legst du ab?</a:t>
            </a:r>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de-DE" sz="27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a:endParaRPr lang="de-DE" sz="27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de-DE" sz="2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Zu welcher Kostümierung greifst du?</a:t>
            </a:r>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hteck 7"/>
          <p:cNvSpPr/>
          <p:nvPr/>
        </p:nvSpPr>
        <p:spPr>
          <a:xfrm>
            <a:off x="1028700" y="9535788"/>
            <a:ext cx="4060727" cy="369332"/>
          </a:xfrm>
          <a:prstGeom prst="rect">
            <a:avLst/>
          </a:prstGeom>
        </p:spPr>
        <p:txBody>
          <a:bodyPr wrap="none">
            <a:spAutoFit/>
          </a:bodyPr>
          <a:lstStyle/>
          <a:p>
            <a:r>
              <a:rPr lang="de-DE" dirty="0">
                <a:solidFill>
                  <a:srgbClr val="000000"/>
                </a:solidFill>
                <a:latin typeface="Open Sans" panose="020B0606030504020204" pitchFamily="34" charset="0"/>
                <a:ea typeface="Open Sans" panose="020B0606030504020204" pitchFamily="34" charset="0"/>
                <a:cs typeface="Open Sans" panose="020B0606030504020204" pitchFamily="34" charset="0"/>
              </a:rPr>
              <a:t>Arnold (2019), Goffman (1959; 2003)</a:t>
            </a:r>
            <a:endParaRPr lang="de-DE"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0">
            <a:extLst>
              <a:ext uri="{FF2B5EF4-FFF2-40B4-BE49-F238E27FC236}">
                <a16:creationId xmlns:a16="http://schemas.microsoft.com/office/drawing/2014/main" id="{F3F59BF6-8797-BD27-012B-EAC6D46E4159}"/>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Theater-Kostümraum</a:t>
            </a:r>
          </a:p>
        </p:txBody>
      </p:sp>
      <p:sp>
        <p:nvSpPr>
          <p:cNvPr id="3" name="TextBox 13">
            <a:extLst>
              <a:ext uri="{FF2B5EF4-FFF2-40B4-BE49-F238E27FC236}">
                <a16:creationId xmlns:a16="http://schemas.microsoft.com/office/drawing/2014/main" id="{6CDF82E9-6E5D-CC4E-D6D0-87FCCD421064}"/>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Tree>
    <p:extLst>
      <p:ext uri="{BB962C8B-B14F-4D97-AF65-F5344CB8AC3E}">
        <p14:creationId xmlns:p14="http://schemas.microsoft.com/office/powerpoint/2010/main" val="279245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98790590-0D88-9BD6-3C16-15390F985AB3}"/>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Kulturvergleich</a:t>
            </a:r>
          </a:p>
        </p:txBody>
      </p:sp>
      <p:sp>
        <p:nvSpPr>
          <p:cNvPr id="3" name="TextBox 13">
            <a:extLst>
              <a:ext uri="{FF2B5EF4-FFF2-40B4-BE49-F238E27FC236}">
                <a16:creationId xmlns:a16="http://schemas.microsoft.com/office/drawing/2014/main" id="{E9DDD200-0C6A-03B5-C21A-9A16BE82BD63}"/>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5" name="Textfeld 4">
            <a:extLst>
              <a:ext uri="{FF2B5EF4-FFF2-40B4-BE49-F238E27FC236}">
                <a16:creationId xmlns:a16="http://schemas.microsoft.com/office/drawing/2014/main" id="{7A5D97A6-B776-65F5-41AA-831471544DED}"/>
              </a:ext>
            </a:extLst>
          </p:cNvPr>
          <p:cNvSpPr txBox="1"/>
          <p:nvPr/>
        </p:nvSpPr>
        <p:spPr>
          <a:xfrm>
            <a:off x="1219200" y="9166456"/>
            <a:ext cx="11734800" cy="523220"/>
          </a:xfrm>
          <a:prstGeom prst="rect">
            <a:avLst/>
          </a:prstGeom>
          <a:noFill/>
        </p:spPr>
        <p:txBody>
          <a:bodyPr wrap="square">
            <a:spAutoFit/>
          </a:bodyPr>
          <a:lstStyle/>
          <a:p>
            <a:r>
              <a:rPr lang="de-DE" sz="2800" dirty="0">
                <a:latin typeface="Open Sans" panose="020B0606030504020204" pitchFamily="34" charset="0"/>
                <a:ea typeface="Open Sans" panose="020B0606030504020204" pitchFamily="34" charset="0"/>
                <a:cs typeface="Open Sans" panose="020B0606030504020204" pitchFamily="34" charset="0"/>
              </a:rPr>
              <a:t>https://</a:t>
            </a:r>
            <a:r>
              <a:rPr lang="de-DE" sz="2800" dirty="0" err="1">
                <a:latin typeface="Open Sans" panose="020B0606030504020204" pitchFamily="34" charset="0"/>
                <a:ea typeface="Open Sans" panose="020B0606030504020204" pitchFamily="34" charset="0"/>
                <a:cs typeface="Open Sans" panose="020B0606030504020204" pitchFamily="34" charset="0"/>
              </a:rPr>
              <a:t>www.hofstede-insights.com</a:t>
            </a:r>
            <a:r>
              <a:rPr lang="de-DE" sz="2800" dirty="0">
                <a:latin typeface="Open Sans" panose="020B0606030504020204" pitchFamily="34" charset="0"/>
                <a:ea typeface="Open Sans" panose="020B0606030504020204" pitchFamily="34" charset="0"/>
                <a:cs typeface="Open Sans" panose="020B0606030504020204" pitchFamily="34" charset="0"/>
              </a:rPr>
              <a:t>/</a:t>
            </a:r>
            <a:r>
              <a:rPr lang="de-DE" sz="2800" dirty="0" err="1">
                <a:latin typeface="Open Sans" panose="020B0606030504020204" pitchFamily="34" charset="0"/>
                <a:ea typeface="Open Sans" panose="020B0606030504020204" pitchFamily="34" charset="0"/>
                <a:cs typeface="Open Sans" panose="020B0606030504020204" pitchFamily="34" charset="0"/>
              </a:rPr>
              <a:t>country</a:t>
            </a:r>
            <a:r>
              <a:rPr lang="de-DE" sz="2800" dirty="0">
                <a:latin typeface="Open Sans" panose="020B0606030504020204" pitchFamily="34" charset="0"/>
                <a:ea typeface="Open Sans" panose="020B0606030504020204" pitchFamily="34" charset="0"/>
                <a:cs typeface="Open Sans" panose="020B0606030504020204" pitchFamily="34" charset="0"/>
              </a:rPr>
              <a:t>-</a:t>
            </a:r>
            <a:r>
              <a:rPr lang="de-DE" sz="2800" dirty="0" err="1">
                <a:latin typeface="Open Sans" panose="020B0606030504020204" pitchFamily="34" charset="0"/>
                <a:ea typeface="Open Sans" panose="020B0606030504020204" pitchFamily="34" charset="0"/>
                <a:cs typeface="Open Sans" panose="020B0606030504020204" pitchFamily="34" charset="0"/>
              </a:rPr>
              <a:t>comparison</a:t>
            </a:r>
            <a:r>
              <a:rPr lang="de-DE" sz="2800" dirty="0">
                <a:latin typeface="Open Sans" panose="020B0606030504020204" pitchFamily="34" charset="0"/>
                <a:ea typeface="Open Sans" panose="020B0606030504020204" pitchFamily="34" charset="0"/>
                <a:cs typeface="Open Sans" panose="020B0606030504020204" pitchFamily="34" charset="0"/>
              </a:rPr>
              <a:t>-tool</a:t>
            </a:r>
          </a:p>
        </p:txBody>
      </p:sp>
      <p:pic>
        <p:nvPicPr>
          <p:cNvPr id="8" name="Grafik 7" descr="Ein Bild, das Text, Website, Software, Webseite enthält.&#10;&#10;Automatisch generierte Beschreibung">
            <a:extLst>
              <a:ext uri="{FF2B5EF4-FFF2-40B4-BE49-F238E27FC236}">
                <a16:creationId xmlns:a16="http://schemas.microsoft.com/office/drawing/2014/main" id="{2EEA7C5A-9877-CBC4-83DA-9F98A2DB6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2650" y="2238065"/>
            <a:ext cx="10420349" cy="6767713"/>
          </a:xfrm>
          <a:prstGeom prst="rect">
            <a:avLst/>
          </a:prstGeom>
        </p:spPr>
      </p:pic>
    </p:spTree>
    <p:extLst>
      <p:ext uri="{BB962C8B-B14F-4D97-AF65-F5344CB8AC3E}">
        <p14:creationId xmlns:p14="http://schemas.microsoft.com/office/powerpoint/2010/main" val="230118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id="{5969F6EB-C944-E419-7A97-27E933943D5D}"/>
              </a:ext>
            </a:extLst>
          </p:cNvPr>
          <p:cNvSpPr txBox="1"/>
          <p:nvPr/>
        </p:nvSpPr>
        <p:spPr>
          <a:xfrm>
            <a:off x="99553" y="5295900"/>
            <a:ext cx="10811794" cy="1462836"/>
          </a:xfrm>
          <a:prstGeom prst="rect">
            <a:avLst/>
          </a:prstGeom>
        </p:spPr>
        <p:txBody>
          <a:bodyPr wrap="square" lIns="0" tIns="0" rIns="0" bIns="0" rtlCol="0" anchor="t">
            <a:spAutoFit/>
          </a:bodyPr>
          <a:lstStyle/>
          <a:p>
            <a:pPr algn="ctr">
              <a:lnSpc>
                <a:spcPts val="12780"/>
              </a:lnSpc>
            </a:pPr>
            <a:r>
              <a:rPr lang="de-DE" sz="7000" dirty="0">
                <a:solidFill>
                  <a:srgbClr val="444A72"/>
                </a:solidFill>
                <a:latin typeface="Open Sans Bold"/>
              </a:rPr>
              <a:t>Pause? </a:t>
            </a:r>
            <a:r>
              <a:rPr lang="de-DE" sz="7000" dirty="0">
                <a:solidFill>
                  <a:srgbClr val="444A72"/>
                </a:solidFill>
                <a:latin typeface="Open Sans Bold"/>
                <a:sym typeface="Wingdings" pitchFamily="2" charset="2"/>
              </a:rPr>
              <a:t></a:t>
            </a:r>
            <a:endParaRPr lang="de-DE" sz="7000" dirty="0">
              <a:solidFill>
                <a:srgbClr val="444A72"/>
              </a:solidFill>
              <a:latin typeface="Open Sans Bold"/>
            </a:endParaRPr>
          </a:p>
        </p:txBody>
      </p:sp>
      <p:sp>
        <p:nvSpPr>
          <p:cNvPr id="9" name="Foliennummernplatzhalter 8">
            <a:extLst>
              <a:ext uri="{FF2B5EF4-FFF2-40B4-BE49-F238E27FC236}">
                <a16:creationId xmlns:a16="http://schemas.microsoft.com/office/drawing/2014/main" id="{62C57492-8B8A-5A86-CA4B-493D33A6D471}"/>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
        <p:nvSpPr>
          <p:cNvPr id="3" name="Freeform 2">
            <a:extLst>
              <a:ext uri="{FF2B5EF4-FFF2-40B4-BE49-F238E27FC236}">
                <a16:creationId xmlns:a16="http://schemas.microsoft.com/office/drawing/2014/main" id="{FE139DFF-5C7F-FE86-2E4E-C2A3A0631EC6}"/>
              </a:ext>
            </a:extLst>
          </p:cNvPr>
          <p:cNvSpPr/>
          <p:nvPr/>
        </p:nvSpPr>
        <p:spPr>
          <a:xfrm>
            <a:off x="4572000" y="3857635"/>
            <a:ext cx="1866900" cy="1285865"/>
          </a:xfrm>
          <a:custGeom>
            <a:avLst/>
            <a:gdLst/>
            <a:ahLst/>
            <a:cxnLst/>
            <a:rect l="l" t="t" r="r" b="b"/>
            <a:pathLst>
              <a:path w="1866900" h="1285865">
                <a:moveTo>
                  <a:pt x="0" y="0"/>
                </a:moveTo>
                <a:lnTo>
                  <a:pt x="1866900" y="0"/>
                </a:lnTo>
                <a:lnTo>
                  <a:pt x="1866900" y="1285865"/>
                </a:lnTo>
                <a:lnTo>
                  <a:pt x="0" y="12858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pic>
        <p:nvPicPr>
          <p:cNvPr id="12" name="Grafik 11" descr="Ein Bild, das Serviergeschirr, Geschirr, Im Haus, Unterteller enthält.&#10;&#10;Automatisch generierte Beschreibung">
            <a:extLst>
              <a:ext uri="{FF2B5EF4-FFF2-40B4-BE49-F238E27FC236}">
                <a16:creationId xmlns:a16="http://schemas.microsoft.com/office/drawing/2014/main" id="{8D027F22-6F4B-199D-17B5-D66E729E9D5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515600" y="-24848"/>
            <a:ext cx="7772400" cy="10363200"/>
          </a:xfrm>
          <a:prstGeom prst="rect">
            <a:avLst/>
          </a:prstGeom>
        </p:spPr>
      </p:pic>
    </p:spTree>
    <p:extLst>
      <p:ext uri="{BB962C8B-B14F-4D97-AF65-F5344CB8AC3E}">
        <p14:creationId xmlns:p14="http://schemas.microsoft.com/office/powerpoint/2010/main" val="215666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B7D77EC4-8149-0727-E181-9A22B96B3C4D}"/>
              </a:ext>
            </a:extLst>
          </p:cNvPr>
          <p:cNvSpPr txBox="1"/>
          <p:nvPr/>
        </p:nvSpPr>
        <p:spPr>
          <a:xfrm>
            <a:off x="17733818" y="415636"/>
            <a:ext cx="184731" cy="369332"/>
          </a:xfrm>
          <a:prstGeom prst="rect">
            <a:avLst/>
          </a:prstGeom>
          <a:noFill/>
        </p:spPr>
        <p:txBody>
          <a:bodyPr wrap="none" rtlCol="0">
            <a:spAutoFit/>
          </a:bodyPr>
          <a:lstStyle/>
          <a:p>
            <a:endParaRPr lang="de-DE" dirty="0"/>
          </a:p>
        </p:txBody>
      </p:sp>
      <p:pic>
        <p:nvPicPr>
          <p:cNvPr id="4" name="Grafik 3">
            <a:extLst>
              <a:ext uri="{FF2B5EF4-FFF2-40B4-BE49-F238E27FC236}">
                <a16:creationId xmlns:a16="http://schemas.microsoft.com/office/drawing/2014/main" id="{C4FA1A54-4BC1-2BA9-7D68-1537B33CC850}"/>
              </a:ext>
            </a:extLst>
          </p:cNvPr>
          <p:cNvPicPr>
            <a:picLocks noChangeAspect="1"/>
          </p:cNvPicPr>
          <p:nvPr/>
        </p:nvPicPr>
        <p:blipFill>
          <a:blip r:embed="rId3"/>
          <a:stretch>
            <a:fillRect/>
          </a:stretch>
        </p:blipFill>
        <p:spPr>
          <a:xfrm>
            <a:off x="1562100" y="3014544"/>
            <a:ext cx="4579290" cy="6868935"/>
          </a:xfrm>
          <a:prstGeom prst="rect">
            <a:avLst/>
          </a:prstGeom>
        </p:spPr>
      </p:pic>
      <p:sp>
        <p:nvSpPr>
          <p:cNvPr id="7" name="Textfeld 6">
            <a:extLst>
              <a:ext uri="{FF2B5EF4-FFF2-40B4-BE49-F238E27FC236}">
                <a16:creationId xmlns:a16="http://schemas.microsoft.com/office/drawing/2014/main" id="{70025AF1-033D-20D4-28ED-0DBAAB7D7DE7}"/>
              </a:ext>
            </a:extLst>
          </p:cNvPr>
          <p:cNvSpPr txBox="1"/>
          <p:nvPr/>
        </p:nvSpPr>
        <p:spPr>
          <a:xfrm>
            <a:off x="9144000" y="3101519"/>
            <a:ext cx="7943850" cy="4708981"/>
          </a:xfrm>
          <a:prstGeom prst="rect">
            <a:avLst/>
          </a:prstGeom>
          <a:noFill/>
        </p:spPr>
        <p:txBody>
          <a:bodyPr wrap="square" rtlCol="0">
            <a:spAutoFit/>
          </a:bodyPr>
          <a:lstStyle/>
          <a:p>
            <a:pPr marL="428625" indent="-428625">
              <a:buFont typeface="Arial" panose="020B0604020202020204" pitchFamily="34" charset="0"/>
              <a:buChar char="•"/>
            </a:pPr>
            <a:r>
              <a:rPr lang="de-DE" sz="3000" dirty="0" err="1">
                <a:latin typeface="Open Sans" panose="020B0606030504020204" pitchFamily="34" charset="0"/>
                <a:ea typeface="Open Sans" panose="020B0606030504020204" pitchFamily="34" charset="0"/>
                <a:cs typeface="Open Sans" panose="020B0606030504020204" pitchFamily="34" charset="0"/>
              </a:rPr>
              <a:t>Habitussensible</a:t>
            </a:r>
            <a:r>
              <a:rPr lang="de-DE" sz="3000" dirty="0">
                <a:latin typeface="Open Sans" panose="020B0606030504020204" pitchFamily="34" charset="0"/>
                <a:ea typeface="Open Sans" panose="020B0606030504020204" pitchFamily="34" charset="0"/>
                <a:cs typeface="Open Sans" panose="020B0606030504020204" pitchFamily="34" charset="0"/>
              </a:rPr>
              <a:t> Haltung entwickeln</a:t>
            </a:r>
          </a:p>
          <a:p>
            <a:pPr marL="428625" indent="-428625">
              <a:buFont typeface="Arial" panose="020B0604020202020204" pitchFamily="34" charset="0"/>
              <a:buChar char="•"/>
            </a:pPr>
            <a:r>
              <a:rPr lang="de-DE" sz="3000" dirty="0">
                <a:latin typeface="Open Sans" panose="020B0606030504020204" pitchFamily="34" charset="0"/>
                <a:ea typeface="Open Sans" panose="020B0606030504020204" pitchFamily="34" charset="0"/>
                <a:cs typeface="Open Sans" panose="020B0606030504020204" pitchFamily="34" charset="0"/>
              </a:rPr>
              <a:t>Soziokulturelles Verständnis bei mir und anderen verstehen</a:t>
            </a:r>
          </a:p>
          <a:p>
            <a:pPr marL="428625" indent="-428625">
              <a:buFont typeface="Arial" panose="020B0604020202020204" pitchFamily="34" charset="0"/>
              <a:buChar char="•"/>
            </a:pPr>
            <a:r>
              <a:rPr lang="de-DE" sz="3000" dirty="0">
                <a:latin typeface="Open Sans" panose="020B0606030504020204" pitchFamily="34" charset="0"/>
                <a:ea typeface="Open Sans" panose="020B0606030504020204" pitchFamily="34" charset="0"/>
                <a:cs typeface="Open Sans" panose="020B0606030504020204" pitchFamily="34" charset="0"/>
              </a:rPr>
              <a:t>Gemeinsamkeiten und Unterschiede reflektieren ohne zu bewerten</a:t>
            </a:r>
          </a:p>
          <a:p>
            <a:pPr marL="428625" indent="-428625">
              <a:buFont typeface="Arial" panose="020B0604020202020204" pitchFamily="34" charset="0"/>
              <a:buChar char="•"/>
            </a:pPr>
            <a:r>
              <a:rPr lang="de-DE" sz="3000" dirty="0">
                <a:latin typeface="Open Sans" panose="020B0606030504020204" pitchFamily="34" charset="0"/>
                <a:ea typeface="Open Sans" panose="020B0606030504020204" pitchFamily="34" charset="0"/>
                <a:cs typeface="Open Sans" panose="020B0606030504020204" pitchFamily="34" charset="0"/>
              </a:rPr>
              <a:t>Milieus als Lebensräume</a:t>
            </a:r>
          </a:p>
          <a:p>
            <a:pPr marL="428625" indent="-428625">
              <a:buFont typeface="Arial" panose="020B0604020202020204" pitchFamily="34" charset="0"/>
              <a:buChar char="•"/>
            </a:pPr>
            <a:r>
              <a:rPr lang="de-DE" sz="3000" dirty="0">
                <a:latin typeface="Open Sans" panose="020B0606030504020204" pitchFamily="34" charset="0"/>
                <a:ea typeface="Open Sans" panose="020B0606030504020204" pitchFamily="34" charset="0"/>
                <a:cs typeface="Open Sans" panose="020B0606030504020204" pitchFamily="34" charset="0"/>
              </a:rPr>
              <a:t>Wer sind meine engsten Bezugspersonen? </a:t>
            </a:r>
          </a:p>
          <a:p>
            <a:pPr marL="428625" indent="-428625">
              <a:buFont typeface="Arial" panose="020B0604020202020204" pitchFamily="34" charset="0"/>
              <a:buChar char="•"/>
            </a:pPr>
            <a:r>
              <a:rPr lang="de-DE" sz="3000" dirty="0">
                <a:latin typeface="Open Sans" panose="020B0606030504020204" pitchFamily="34" charset="0"/>
                <a:ea typeface="Open Sans" panose="020B0606030504020204" pitchFamily="34" charset="0"/>
                <a:cs typeface="Open Sans" panose="020B0606030504020204" pitchFamily="34" charset="0"/>
              </a:rPr>
              <a:t>Auseinandersetzung mit dem Herkunftssystem</a:t>
            </a:r>
          </a:p>
        </p:txBody>
      </p:sp>
      <p:sp>
        <p:nvSpPr>
          <p:cNvPr id="9" name="TextBox 10">
            <a:extLst>
              <a:ext uri="{FF2B5EF4-FFF2-40B4-BE49-F238E27FC236}">
                <a16:creationId xmlns:a16="http://schemas.microsoft.com/office/drawing/2014/main" id="{438148C6-42AF-FDBF-39BD-C84BAC0A2E4B}"/>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err="1">
                <a:solidFill>
                  <a:srgbClr val="444A72"/>
                </a:solidFill>
                <a:latin typeface="Open Sans Bold"/>
              </a:rPr>
              <a:t>Habitogramm</a:t>
            </a:r>
            <a:endParaRPr lang="de-DE" sz="7000" dirty="0">
              <a:solidFill>
                <a:srgbClr val="444A72"/>
              </a:solidFill>
              <a:latin typeface="Open Sans Bold"/>
            </a:endParaRPr>
          </a:p>
        </p:txBody>
      </p:sp>
      <p:sp>
        <p:nvSpPr>
          <p:cNvPr id="10" name="TextBox 13">
            <a:extLst>
              <a:ext uri="{FF2B5EF4-FFF2-40B4-BE49-F238E27FC236}">
                <a16:creationId xmlns:a16="http://schemas.microsoft.com/office/drawing/2014/main" id="{D8AD7EF1-87CF-D9CC-D8F6-AB8B2EDEDDA2}"/>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Tree>
    <p:extLst>
      <p:ext uri="{BB962C8B-B14F-4D97-AF65-F5344CB8AC3E}">
        <p14:creationId xmlns:p14="http://schemas.microsoft.com/office/powerpoint/2010/main" val="2506648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1">
            <a:extLst>
              <a:ext uri="{FF2B5EF4-FFF2-40B4-BE49-F238E27FC236}">
                <a16:creationId xmlns:a16="http://schemas.microsoft.com/office/drawing/2014/main" id="{23B07DD7-6B6E-37E2-1701-4C2BCFE2AD6E}"/>
              </a:ext>
            </a:extLst>
          </p:cNvPr>
          <p:cNvSpPr/>
          <p:nvPr/>
        </p:nvSpPr>
        <p:spPr>
          <a:xfrm>
            <a:off x="184238" y="2686672"/>
            <a:ext cx="4166559" cy="3567938"/>
          </a:xfrm>
          <a:prstGeom prst="ellipse">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00B0F0"/>
                </a:solidFill>
              </a:rPr>
              <a:t>Gesellschaftsformen</a:t>
            </a:r>
          </a:p>
          <a:p>
            <a:pPr marL="428625" indent="-428625">
              <a:buFont typeface="Arial" panose="020B0604020202020204" pitchFamily="34" charset="0"/>
              <a:buChar char="•"/>
            </a:pPr>
            <a:r>
              <a:rPr lang="de-DE" sz="2400" dirty="0">
                <a:solidFill>
                  <a:srgbClr val="00B0F0"/>
                </a:solidFill>
              </a:rPr>
              <a:t>Republik</a:t>
            </a:r>
          </a:p>
          <a:p>
            <a:pPr marL="428625" indent="-428625">
              <a:buFont typeface="Arial" panose="020B0604020202020204" pitchFamily="34" charset="0"/>
              <a:buChar char="•"/>
            </a:pPr>
            <a:r>
              <a:rPr lang="de-DE" sz="2400" dirty="0">
                <a:solidFill>
                  <a:srgbClr val="00B0F0"/>
                </a:solidFill>
              </a:rPr>
              <a:t>Monarchie</a:t>
            </a:r>
          </a:p>
          <a:p>
            <a:pPr marL="428625" indent="-428625">
              <a:buFont typeface="Arial" panose="020B0604020202020204" pitchFamily="34" charset="0"/>
              <a:buChar char="•"/>
            </a:pPr>
            <a:r>
              <a:rPr lang="de-DE" sz="2400" dirty="0">
                <a:solidFill>
                  <a:srgbClr val="00B0F0"/>
                </a:solidFill>
              </a:rPr>
              <a:t>Kriegs- und Krisenzeiten mit Diktatur</a:t>
            </a:r>
          </a:p>
        </p:txBody>
      </p:sp>
      <p:sp>
        <p:nvSpPr>
          <p:cNvPr id="6" name="Ellipse 5">
            <a:extLst>
              <a:ext uri="{FF2B5EF4-FFF2-40B4-BE49-F238E27FC236}">
                <a16:creationId xmlns:a16="http://schemas.microsoft.com/office/drawing/2014/main" id="{C2169F44-F6A6-5774-9B01-537210FE0F59}"/>
              </a:ext>
            </a:extLst>
          </p:cNvPr>
          <p:cNvSpPr/>
          <p:nvPr/>
        </p:nvSpPr>
        <p:spPr>
          <a:xfrm>
            <a:off x="2255804" y="5978108"/>
            <a:ext cx="4783352" cy="4207863"/>
          </a:xfrm>
          <a:prstGeom prst="ellipse">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00B0F0"/>
                </a:solidFill>
              </a:rPr>
              <a:t>Staatliche Bereiche</a:t>
            </a:r>
          </a:p>
          <a:p>
            <a:pPr marL="428625" indent="-428625">
              <a:buFont typeface="Arial" panose="020B0604020202020204" pitchFamily="34" charset="0"/>
              <a:buChar char="•"/>
            </a:pPr>
            <a:r>
              <a:rPr lang="de-DE" sz="2100" dirty="0">
                <a:solidFill>
                  <a:srgbClr val="00B0F0"/>
                </a:solidFill>
              </a:rPr>
              <a:t>Justiz und Recht</a:t>
            </a:r>
          </a:p>
          <a:p>
            <a:pPr marL="428625" indent="-428625">
              <a:buFont typeface="Arial" panose="020B0604020202020204" pitchFamily="34" charset="0"/>
              <a:buChar char="•"/>
            </a:pPr>
            <a:r>
              <a:rPr lang="de-DE" sz="2100" dirty="0">
                <a:solidFill>
                  <a:srgbClr val="00B0F0"/>
                </a:solidFill>
              </a:rPr>
              <a:t>Politik, Militär</a:t>
            </a:r>
          </a:p>
          <a:p>
            <a:pPr marL="428625" indent="-428625">
              <a:buFont typeface="Arial" panose="020B0604020202020204" pitchFamily="34" charset="0"/>
              <a:buChar char="•"/>
            </a:pPr>
            <a:r>
              <a:rPr lang="de-DE" sz="2100" dirty="0">
                <a:solidFill>
                  <a:srgbClr val="00B0F0"/>
                </a:solidFill>
              </a:rPr>
              <a:t>Wirtschaft, Konsum, Produktion</a:t>
            </a:r>
          </a:p>
          <a:p>
            <a:pPr marL="428625" indent="-428625">
              <a:buFont typeface="Arial" panose="020B0604020202020204" pitchFamily="34" charset="0"/>
              <a:buChar char="•"/>
            </a:pPr>
            <a:r>
              <a:rPr lang="de-DE" sz="2100" dirty="0">
                <a:solidFill>
                  <a:srgbClr val="00B0F0"/>
                </a:solidFill>
              </a:rPr>
              <a:t>Religion, Kirche, Glaube</a:t>
            </a:r>
          </a:p>
          <a:p>
            <a:pPr marL="428625" indent="-428625">
              <a:buFont typeface="Arial" panose="020B0604020202020204" pitchFamily="34" charset="0"/>
              <a:buChar char="•"/>
            </a:pPr>
            <a:r>
              <a:rPr lang="de-DE" sz="2100" dirty="0">
                <a:solidFill>
                  <a:srgbClr val="00B0F0"/>
                </a:solidFill>
              </a:rPr>
              <a:t>Kultur</a:t>
            </a:r>
          </a:p>
          <a:p>
            <a:pPr marL="428625" indent="-428625">
              <a:buFont typeface="Arial" panose="020B0604020202020204" pitchFamily="34" charset="0"/>
              <a:buChar char="•"/>
            </a:pPr>
            <a:r>
              <a:rPr lang="de-DE" sz="2100" dirty="0">
                <a:solidFill>
                  <a:srgbClr val="00B0F0"/>
                </a:solidFill>
              </a:rPr>
              <a:t>Familie/ Kinderbetreuung</a:t>
            </a:r>
          </a:p>
          <a:p>
            <a:pPr marL="428625" indent="-428625">
              <a:buFont typeface="Arial" panose="020B0604020202020204" pitchFamily="34" charset="0"/>
              <a:buChar char="•"/>
            </a:pPr>
            <a:r>
              <a:rPr lang="de-DE" sz="2100" dirty="0">
                <a:solidFill>
                  <a:srgbClr val="00B0F0"/>
                </a:solidFill>
              </a:rPr>
              <a:t>Gesundheit</a:t>
            </a:r>
          </a:p>
          <a:p>
            <a:pPr marL="428625" indent="-428625">
              <a:buFont typeface="Arial" panose="020B0604020202020204" pitchFamily="34" charset="0"/>
              <a:buChar char="•"/>
            </a:pPr>
            <a:r>
              <a:rPr lang="de-DE" sz="2100" dirty="0">
                <a:solidFill>
                  <a:srgbClr val="00B0F0"/>
                </a:solidFill>
              </a:rPr>
              <a:t>Bildung</a:t>
            </a:r>
          </a:p>
        </p:txBody>
      </p:sp>
      <p:sp>
        <p:nvSpPr>
          <p:cNvPr id="7" name="Ellipse 6">
            <a:extLst>
              <a:ext uri="{FF2B5EF4-FFF2-40B4-BE49-F238E27FC236}">
                <a16:creationId xmlns:a16="http://schemas.microsoft.com/office/drawing/2014/main" id="{7D59EABB-B0F7-F012-4501-2F0FE5E969AC}"/>
              </a:ext>
            </a:extLst>
          </p:cNvPr>
          <p:cNvSpPr/>
          <p:nvPr/>
        </p:nvSpPr>
        <p:spPr>
          <a:xfrm>
            <a:off x="6570557" y="2862145"/>
            <a:ext cx="5464836" cy="5130890"/>
          </a:xfrm>
          <a:prstGeom prst="ellipse">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002060"/>
                </a:solidFill>
              </a:rPr>
              <a:t>Mögliche strukturelle Besonderheiten</a:t>
            </a:r>
          </a:p>
          <a:p>
            <a:pPr marL="428625" indent="-428625">
              <a:buFont typeface="Arial" panose="020B0604020202020204" pitchFamily="34" charset="0"/>
              <a:buChar char="•"/>
            </a:pPr>
            <a:r>
              <a:rPr lang="de-DE" sz="2100" dirty="0">
                <a:solidFill>
                  <a:srgbClr val="002060"/>
                </a:solidFill>
              </a:rPr>
              <a:t>Gesellschaftliche Werte</a:t>
            </a:r>
          </a:p>
          <a:p>
            <a:pPr marL="428625" indent="-428625">
              <a:buFont typeface="Arial" panose="020B0604020202020204" pitchFamily="34" charset="0"/>
              <a:buChar char="•"/>
            </a:pPr>
            <a:r>
              <a:rPr lang="de-DE" sz="2100" dirty="0">
                <a:solidFill>
                  <a:srgbClr val="002060"/>
                </a:solidFill>
              </a:rPr>
              <a:t>Einparteiensystem</a:t>
            </a:r>
          </a:p>
          <a:p>
            <a:pPr marL="428625" indent="-428625">
              <a:buFont typeface="Arial" panose="020B0604020202020204" pitchFamily="34" charset="0"/>
              <a:buChar char="•"/>
            </a:pPr>
            <a:r>
              <a:rPr lang="de-DE" sz="2100" dirty="0">
                <a:solidFill>
                  <a:srgbClr val="002060"/>
                </a:solidFill>
              </a:rPr>
              <a:t>Demokratie</a:t>
            </a:r>
          </a:p>
          <a:p>
            <a:pPr marL="428625" indent="-428625">
              <a:buFont typeface="Arial" panose="020B0604020202020204" pitchFamily="34" charset="0"/>
              <a:buChar char="•"/>
            </a:pPr>
            <a:r>
              <a:rPr lang="de-DE" sz="2100" dirty="0">
                <a:solidFill>
                  <a:srgbClr val="002060"/>
                </a:solidFill>
              </a:rPr>
              <a:t>Förderung von Individualismus</a:t>
            </a:r>
          </a:p>
          <a:p>
            <a:pPr marL="428625" indent="-428625">
              <a:buFont typeface="Arial" panose="020B0604020202020204" pitchFamily="34" charset="0"/>
              <a:buChar char="•"/>
            </a:pPr>
            <a:r>
              <a:rPr lang="de-DE" sz="2100" dirty="0">
                <a:solidFill>
                  <a:srgbClr val="002060"/>
                </a:solidFill>
              </a:rPr>
              <a:t>Förderung von Kollektivismus</a:t>
            </a:r>
          </a:p>
          <a:p>
            <a:pPr marL="428625" indent="-428625">
              <a:buFont typeface="Arial" panose="020B0604020202020204" pitchFamily="34" charset="0"/>
              <a:buChar char="•"/>
            </a:pPr>
            <a:r>
              <a:rPr lang="de-DE" sz="2100" dirty="0">
                <a:solidFill>
                  <a:srgbClr val="002060"/>
                </a:solidFill>
              </a:rPr>
              <a:t>Materialismus</a:t>
            </a:r>
          </a:p>
          <a:p>
            <a:pPr marL="428625" indent="-428625">
              <a:buFont typeface="Arial" panose="020B0604020202020204" pitchFamily="34" charset="0"/>
              <a:buChar char="•"/>
            </a:pPr>
            <a:r>
              <a:rPr lang="de-DE" sz="2100" dirty="0">
                <a:solidFill>
                  <a:srgbClr val="002060"/>
                </a:solidFill>
              </a:rPr>
              <a:t>Politische Stabilität</a:t>
            </a:r>
          </a:p>
          <a:p>
            <a:pPr marL="428625" indent="-428625">
              <a:buFont typeface="Arial" panose="020B0604020202020204" pitchFamily="34" charset="0"/>
              <a:buChar char="•"/>
            </a:pPr>
            <a:r>
              <a:rPr lang="de-DE" sz="2100" dirty="0">
                <a:solidFill>
                  <a:srgbClr val="002060"/>
                </a:solidFill>
              </a:rPr>
              <a:t>Rechtsstaatlichkeit</a:t>
            </a:r>
          </a:p>
        </p:txBody>
      </p:sp>
      <p:sp>
        <p:nvSpPr>
          <p:cNvPr id="9" name="Ellipse 10">
            <a:extLst>
              <a:ext uri="{FF2B5EF4-FFF2-40B4-BE49-F238E27FC236}">
                <a16:creationId xmlns:a16="http://schemas.microsoft.com/office/drawing/2014/main" id="{F33235B6-1ACE-16B0-81A4-82515340487A}"/>
              </a:ext>
            </a:extLst>
          </p:cNvPr>
          <p:cNvSpPr/>
          <p:nvPr/>
        </p:nvSpPr>
        <p:spPr>
          <a:xfrm>
            <a:off x="11084942" y="338214"/>
            <a:ext cx="4584942" cy="3704130"/>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0070C0"/>
                </a:solidFill>
              </a:rPr>
              <a:t>Mögliche Grundwerte einer Gesellschaft</a:t>
            </a:r>
          </a:p>
          <a:p>
            <a:pPr marL="428625" indent="-428625">
              <a:buFont typeface="Arial" panose="020B0604020202020204" pitchFamily="34" charset="0"/>
              <a:buChar char="•"/>
            </a:pPr>
            <a:r>
              <a:rPr lang="de-DE" sz="2100" dirty="0">
                <a:solidFill>
                  <a:srgbClr val="0070C0"/>
                </a:solidFill>
              </a:rPr>
              <a:t>Ideologie</a:t>
            </a:r>
          </a:p>
          <a:p>
            <a:pPr marL="428625" indent="-428625">
              <a:buFont typeface="Arial" panose="020B0604020202020204" pitchFamily="34" charset="0"/>
              <a:buChar char="•"/>
            </a:pPr>
            <a:r>
              <a:rPr lang="de-DE" sz="2100" dirty="0">
                <a:solidFill>
                  <a:srgbClr val="0070C0"/>
                </a:solidFill>
              </a:rPr>
              <a:t>Regeln und Normen</a:t>
            </a:r>
          </a:p>
          <a:p>
            <a:pPr marL="428625" indent="-428625">
              <a:buFont typeface="Arial" panose="020B0604020202020204" pitchFamily="34" charset="0"/>
              <a:buChar char="•"/>
            </a:pPr>
            <a:r>
              <a:rPr lang="de-DE" sz="2100" dirty="0">
                <a:solidFill>
                  <a:srgbClr val="0070C0"/>
                </a:solidFill>
              </a:rPr>
              <a:t>Menschliche Würde</a:t>
            </a:r>
          </a:p>
          <a:p>
            <a:pPr marL="428625" indent="-428625">
              <a:buFont typeface="Arial" panose="020B0604020202020204" pitchFamily="34" charset="0"/>
              <a:buChar char="•"/>
            </a:pPr>
            <a:r>
              <a:rPr lang="de-DE" sz="2100" dirty="0">
                <a:solidFill>
                  <a:srgbClr val="0070C0"/>
                </a:solidFill>
              </a:rPr>
              <a:t>Freiheit und Frieden</a:t>
            </a:r>
          </a:p>
          <a:p>
            <a:pPr marL="428625" indent="-428625">
              <a:buFont typeface="Arial" panose="020B0604020202020204" pitchFamily="34" charset="0"/>
              <a:buChar char="•"/>
            </a:pPr>
            <a:r>
              <a:rPr lang="de-DE" sz="2100" dirty="0">
                <a:solidFill>
                  <a:srgbClr val="0070C0"/>
                </a:solidFill>
              </a:rPr>
              <a:t>Meinungsbildung</a:t>
            </a:r>
          </a:p>
          <a:p>
            <a:pPr marL="428625" indent="-428625">
              <a:buFont typeface="Arial" panose="020B0604020202020204" pitchFamily="34" charset="0"/>
              <a:buChar char="•"/>
            </a:pPr>
            <a:r>
              <a:rPr lang="de-DE" sz="2100" dirty="0">
                <a:solidFill>
                  <a:srgbClr val="0070C0"/>
                </a:solidFill>
              </a:rPr>
              <a:t>Reisemöglichkeiten</a:t>
            </a:r>
          </a:p>
        </p:txBody>
      </p:sp>
      <p:sp>
        <p:nvSpPr>
          <p:cNvPr id="10" name="Ellipse 11">
            <a:extLst>
              <a:ext uri="{FF2B5EF4-FFF2-40B4-BE49-F238E27FC236}">
                <a16:creationId xmlns:a16="http://schemas.microsoft.com/office/drawing/2014/main" id="{BB67C46D-2BB9-8B60-7894-3AFF16DFAF19}"/>
              </a:ext>
            </a:extLst>
          </p:cNvPr>
          <p:cNvSpPr/>
          <p:nvPr/>
        </p:nvSpPr>
        <p:spPr>
          <a:xfrm>
            <a:off x="13569353" y="3084402"/>
            <a:ext cx="4459857" cy="3704130"/>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0070C0"/>
                </a:solidFill>
              </a:rPr>
              <a:t>Mögliche Grundwerte einer Gesellschaft</a:t>
            </a:r>
          </a:p>
          <a:p>
            <a:pPr marL="428625" indent="-428625">
              <a:buFont typeface="Arial" panose="020B0604020202020204" pitchFamily="34" charset="0"/>
              <a:buChar char="•"/>
            </a:pPr>
            <a:r>
              <a:rPr lang="de-DE" sz="2100" dirty="0">
                <a:solidFill>
                  <a:srgbClr val="0070C0"/>
                </a:solidFill>
              </a:rPr>
              <a:t>Freizeitgestaltung</a:t>
            </a:r>
          </a:p>
          <a:p>
            <a:pPr marL="428625" indent="-428625">
              <a:buFont typeface="Arial" panose="020B0604020202020204" pitchFamily="34" charset="0"/>
              <a:buChar char="•"/>
            </a:pPr>
            <a:r>
              <a:rPr lang="de-DE" sz="2100" dirty="0">
                <a:solidFill>
                  <a:srgbClr val="0070C0"/>
                </a:solidFill>
              </a:rPr>
              <a:t>Erwerbstätigkeit Männer, Frauen, Kinder</a:t>
            </a:r>
          </a:p>
          <a:p>
            <a:pPr marL="428625" indent="-428625">
              <a:buFont typeface="Arial" panose="020B0604020202020204" pitchFamily="34" charset="0"/>
              <a:buChar char="•"/>
            </a:pPr>
            <a:r>
              <a:rPr lang="de-DE" sz="2100" dirty="0">
                <a:solidFill>
                  <a:srgbClr val="0070C0"/>
                </a:solidFill>
              </a:rPr>
              <a:t>Bedeutung von Geld</a:t>
            </a:r>
          </a:p>
          <a:p>
            <a:pPr marL="428625" indent="-428625">
              <a:buFont typeface="Arial" panose="020B0604020202020204" pitchFamily="34" charset="0"/>
              <a:buChar char="•"/>
            </a:pPr>
            <a:r>
              <a:rPr lang="de-DE" sz="2100" dirty="0">
                <a:solidFill>
                  <a:srgbClr val="0070C0"/>
                </a:solidFill>
              </a:rPr>
              <a:t>Karriere und Ansehen</a:t>
            </a:r>
          </a:p>
        </p:txBody>
      </p:sp>
      <p:sp>
        <p:nvSpPr>
          <p:cNvPr id="11" name="Ellipse 12">
            <a:extLst>
              <a:ext uri="{FF2B5EF4-FFF2-40B4-BE49-F238E27FC236}">
                <a16:creationId xmlns:a16="http://schemas.microsoft.com/office/drawing/2014/main" id="{F2538915-4A96-4C08-3558-7D452F6672EE}"/>
              </a:ext>
            </a:extLst>
          </p:cNvPr>
          <p:cNvSpPr/>
          <p:nvPr/>
        </p:nvSpPr>
        <p:spPr>
          <a:xfrm>
            <a:off x="11890289" y="6254609"/>
            <a:ext cx="4459857" cy="3704130"/>
          </a:xfrm>
          <a:prstGeom prst="ellips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0070C0"/>
                </a:solidFill>
              </a:rPr>
              <a:t>Mögliche Grundwerte einer Gesellschaft</a:t>
            </a:r>
          </a:p>
          <a:p>
            <a:pPr marL="428625" indent="-428625">
              <a:buFont typeface="Arial" panose="020B0604020202020204" pitchFamily="34" charset="0"/>
              <a:buChar char="•"/>
            </a:pPr>
            <a:r>
              <a:rPr lang="de-DE" sz="2100" dirty="0">
                <a:solidFill>
                  <a:srgbClr val="0070C0"/>
                </a:solidFill>
              </a:rPr>
              <a:t>Möglichkeit der Selbstentwicklung und Selbstfindung</a:t>
            </a:r>
          </a:p>
          <a:p>
            <a:pPr marL="428625" indent="-428625">
              <a:buFont typeface="Arial" panose="020B0604020202020204" pitchFamily="34" charset="0"/>
              <a:buChar char="•"/>
            </a:pPr>
            <a:r>
              <a:rPr lang="de-DE" sz="2100" dirty="0">
                <a:solidFill>
                  <a:srgbClr val="0070C0"/>
                </a:solidFill>
              </a:rPr>
              <a:t>Gleichheit oder Individualität</a:t>
            </a:r>
          </a:p>
          <a:p>
            <a:pPr marL="428625" indent="-428625">
              <a:buFont typeface="Arial" panose="020B0604020202020204" pitchFamily="34" charset="0"/>
              <a:buChar char="•"/>
            </a:pPr>
            <a:r>
              <a:rPr lang="de-DE" sz="2100" dirty="0">
                <a:solidFill>
                  <a:srgbClr val="0070C0"/>
                </a:solidFill>
              </a:rPr>
              <a:t>Konkurrenz oder Solidarität</a:t>
            </a:r>
          </a:p>
        </p:txBody>
      </p:sp>
      <p:sp>
        <p:nvSpPr>
          <p:cNvPr id="12" name="Rechteck 11">
            <a:extLst>
              <a:ext uri="{FF2B5EF4-FFF2-40B4-BE49-F238E27FC236}">
                <a16:creationId xmlns:a16="http://schemas.microsoft.com/office/drawing/2014/main" id="{249D2A62-E00B-16C0-2759-4FC1D71CE19E}"/>
              </a:ext>
            </a:extLst>
          </p:cNvPr>
          <p:cNvSpPr/>
          <p:nvPr/>
        </p:nvSpPr>
        <p:spPr>
          <a:xfrm>
            <a:off x="5867400" y="9930578"/>
            <a:ext cx="9144000" cy="307777"/>
          </a:xfrm>
          <a:prstGeom prst="rect">
            <a:avLst/>
          </a:prstGeom>
        </p:spPr>
        <p:txBody>
          <a:bodyPr>
            <a:spAutoFit/>
          </a:bodyPr>
          <a:lstStyle/>
          <a:p>
            <a:r>
              <a:rPr lang="de-DE" sz="1400" dirty="0"/>
              <a:t>Schenk, Marion ()2024: Das </a:t>
            </a:r>
            <a:r>
              <a:rPr lang="de-DE" sz="1400" dirty="0" err="1"/>
              <a:t>Habitogramm</a:t>
            </a:r>
            <a:r>
              <a:rPr lang="de-DE" sz="1400" dirty="0"/>
              <a:t> –systemisch, praktisch, gut. Göttingen: </a:t>
            </a:r>
            <a:r>
              <a:rPr lang="de-DE" sz="1400" dirty="0" err="1"/>
              <a:t>Vandenhoeck</a:t>
            </a:r>
            <a:r>
              <a:rPr lang="de-DE" sz="1400" dirty="0"/>
              <a:t> &amp;Ruprecht.</a:t>
            </a:r>
          </a:p>
        </p:txBody>
      </p:sp>
      <p:sp>
        <p:nvSpPr>
          <p:cNvPr id="13" name="TextBox 10">
            <a:extLst>
              <a:ext uri="{FF2B5EF4-FFF2-40B4-BE49-F238E27FC236}">
                <a16:creationId xmlns:a16="http://schemas.microsoft.com/office/drawing/2014/main" id="{20C51159-C51C-D01E-712D-DEC89E44BE15}"/>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err="1">
                <a:solidFill>
                  <a:srgbClr val="444A72"/>
                </a:solidFill>
                <a:latin typeface="Open Sans Bold"/>
              </a:rPr>
              <a:t>Habitogramm</a:t>
            </a:r>
            <a:endParaRPr lang="de-DE" sz="7000" dirty="0">
              <a:solidFill>
                <a:srgbClr val="444A72"/>
              </a:solidFill>
              <a:latin typeface="Open Sans Bold"/>
            </a:endParaRPr>
          </a:p>
        </p:txBody>
      </p:sp>
      <p:sp>
        <p:nvSpPr>
          <p:cNvPr id="14" name="TextBox 13">
            <a:extLst>
              <a:ext uri="{FF2B5EF4-FFF2-40B4-BE49-F238E27FC236}">
                <a16:creationId xmlns:a16="http://schemas.microsoft.com/office/drawing/2014/main" id="{56F5C84B-5A7D-CDB6-2CE2-56CC70CE3743}"/>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Tree>
    <p:extLst>
      <p:ext uri="{BB962C8B-B14F-4D97-AF65-F5344CB8AC3E}">
        <p14:creationId xmlns:p14="http://schemas.microsoft.com/office/powerpoint/2010/main" val="258895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0">
            <a:extLst>
              <a:ext uri="{FF2B5EF4-FFF2-40B4-BE49-F238E27FC236}">
                <a16:creationId xmlns:a16="http://schemas.microsoft.com/office/drawing/2014/main" id="{20C51159-C51C-D01E-712D-DEC89E44BE15}"/>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err="1">
                <a:solidFill>
                  <a:srgbClr val="444A72"/>
                </a:solidFill>
                <a:latin typeface="Open Sans Bold"/>
              </a:rPr>
              <a:t>Habitogramm</a:t>
            </a:r>
            <a:endParaRPr lang="de-DE" sz="7000" dirty="0">
              <a:solidFill>
                <a:srgbClr val="444A72"/>
              </a:solidFill>
              <a:latin typeface="Open Sans Bold"/>
            </a:endParaRPr>
          </a:p>
        </p:txBody>
      </p:sp>
      <p:sp>
        <p:nvSpPr>
          <p:cNvPr id="14" name="TextBox 13">
            <a:extLst>
              <a:ext uri="{FF2B5EF4-FFF2-40B4-BE49-F238E27FC236}">
                <a16:creationId xmlns:a16="http://schemas.microsoft.com/office/drawing/2014/main" id="{56F5C84B-5A7D-CDB6-2CE2-56CC70CE3743}"/>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2" name="Ellipse 1">
            <a:extLst>
              <a:ext uri="{FF2B5EF4-FFF2-40B4-BE49-F238E27FC236}">
                <a16:creationId xmlns:a16="http://schemas.microsoft.com/office/drawing/2014/main" id="{5CC0813C-E17D-71D0-B61A-ABE7A970CE57}"/>
              </a:ext>
            </a:extLst>
          </p:cNvPr>
          <p:cNvSpPr/>
          <p:nvPr/>
        </p:nvSpPr>
        <p:spPr>
          <a:xfrm>
            <a:off x="184238" y="2686671"/>
            <a:ext cx="4448148" cy="3731382"/>
          </a:xfrm>
          <a:prstGeom prst="ellipse">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92D050"/>
                </a:solidFill>
              </a:rPr>
              <a:t>Ideologische Ausrichtung</a:t>
            </a:r>
          </a:p>
          <a:p>
            <a:pPr marL="428625" indent="-428625">
              <a:buFont typeface="Arial" panose="020B0604020202020204" pitchFamily="34" charset="0"/>
              <a:buChar char="•"/>
            </a:pPr>
            <a:r>
              <a:rPr lang="de-DE" sz="2400" dirty="0">
                <a:solidFill>
                  <a:srgbClr val="92D050"/>
                </a:solidFill>
              </a:rPr>
              <a:t>Liberalismus</a:t>
            </a:r>
          </a:p>
          <a:p>
            <a:pPr marL="428625" indent="-428625">
              <a:buFont typeface="Arial" panose="020B0604020202020204" pitchFamily="34" charset="0"/>
              <a:buChar char="•"/>
            </a:pPr>
            <a:r>
              <a:rPr lang="de-DE" sz="2400" dirty="0">
                <a:solidFill>
                  <a:srgbClr val="92D050"/>
                </a:solidFill>
              </a:rPr>
              <a:t>Konservatismus</a:t>
            </a:r>
          </a:p>
          <a:p>
            <a:pPr marL="428625" indent="-428625">
              <a:buFont typeface="Arial" panose="020B0604020202020204" pitchFamily="34" charset="0"/>
              <a:buChar char="•"/>
            </a:pPr>
            <a:r>
              <a:rPr lang="de-DE" sz="2400" dirty="0">
                <a:solidFill>
                  <a:srgbClr val="92D050"/>
                </a:solidFill>
              </a:rPr>
              <a:t>Sozialismus</a:t>
            </a:r>
          </a:p>
          <a:p>
            <a:pPr marL="428625" indent="-428625">
              <a:buFont typeface="Arial" panose="020B0604020202020204" pitchFamily="34" charset="0"/>
              <a:buChar char="•"/>
            </a:pPr>
            <a:r>
              <a:rPr lang="de-DE" sz="2400" dirty="0">
                <a:solidFill>
                  <a:srgbClr val="92D050"/>
                </a:solidFill>
              </a:rPr>
              <a:t>Moralvorstellungen</a:t>
            </a:r>
          </a:p>
        </p:txBody>
      </p:sp>
      <p:sp>
        <p:nvSpPr>
          <p:cNvPr id="3" name="Ellipse 5">
            <a:extLst>
              <a:ext uri="{FF2B5EF4-FFF2-40B4-BE49-F238E27FC236}">
                <a16:creationId xmlns:a16="http://schemas.microsoft.com/office/drawing/2014/main" id="{63B22CD1-A55D-89B3-1EC0-E3D22E3F4D60}"/>
              </a:ext>
            </a:extLst>
          </p:cNvPr>
          <p:cNvSpPr/>
          <p:nvPr/>
        </p:nvSpPr>
        <p:spPr>
          <a:xfrm>
            <a:off x="2255804" y="5978108"/>
            <a:ext cx="4783352" cy="4207863"/>
          </a:xfrm>
          <a:prstGeom prst="ellipse">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92D050"/>
                </a:solidFill>
              </a:rPr>
              <a:t>Wirtschaftssysteme</a:t>
            </a:r>
          </a:p>
          <a:p>
            <a:pPr marL="428625" indent="-428625">
              <a:buFont typeface="Arial" panose="020B0604020202020204" pitchFamily="34" charset="0"/>
              <a:buChar char="•"/>
            </a:pPr>
            <a:r>
              <a:rPr lang="de-DE" sz="2100" dirty="0">
                <a:solidFill>
                  <a:srgbClr val="92D050"/>
                </a:solidFill>
              </a:rPr>
              <a:t>Kapitalistische Marktwirtschaft</a:t>
            </a:r>
          </a:p>
          <a:p>
            <a:pPr marL="428625" indent="-428625">
              <a:buFont typeface="Arial" panose="020B0604020202020204" pitchFamily="34" charset="0"/>
              <a:buChar char="•"/>
            </a:pPr>
            <a:r>
              <a:rPr lang="de-DE" sz="2100" dirty="0">
                <a:solidFill>
                  <a:srgbClr val="92D050"/>
                </a:solidFill>
              </a:rPr>
              <a:t>Zentrale Verwaltungswirtschaft</a:t>
            </a:r>
          </a:p>
          <a:p>
            <a:pPr marL="428625" indent="-428625">
              <a:buFont typeface="Arial" panose="020B0604020202020204" pitchFamily="34" charset="0"/>
              <a:buChar char="•"/>
            </a:pPr>
            <a:r>
              <a:rPr lang="de-DE" sz="2100" dirty="0">
                <a:solidFill>
                  <a:srgbClr val="92D050"/>
                </a:solidFill>
              </a:rPr>
              <a:t>Sozialistische Marktwirtschaft</a:t>
            </a:r>
          </a:p>
        </p:txBody>
      </p:sp>
      <p:sp>
        <p:nvSpPr>
          <p:cNvPr id="5" name="Ellipse 6">
            <a:extLst>
              <a:ext uri="{FF2B5EF4-FFF2-40B4-BE49-F238E27FC236}">
                <a16:creationId xmlns:a16="http://schemas.microsoft.com/office/drawing/2014/main" id="{68059F14-AF1B-E952-7BDB-3B53BB881E51}"/>
              </a:ext>
            </a:extLst>
          </p:cNvPr>
          <p:cNvSpPr/>
          <p:nvPr/>
        </p:nvSpPr>
        <p:spPr>
          <a:xfrm>
            <a:off x="6570557" y="2862145"/>
            <a:ext cx="5464836" cy="513089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00B050"/>
                </a:solidFill>
              </a:rPr>
              <a:t>Milieu</a:t>
            </a:r>
          </a:p>
          <a:p>
            <a:pPr marL="428625" indent="-428625">
              <a:buFont typeface="Arial" panose="020B0604020202020204" pitchFamily="34" charset="0"/>
              <a:buChar char="•"/>
            </a:pPr>
            <a:r>
              <a:rPr lang="de-DE" sz="2100" dirty="0">
                <a:solidFill>
                  <a:srgbClr val="00B050"/>
                </a:solidFill>
              </a:rPr>
              <a:t>Typische Gewohnheiten</a:t>
            </a:r>
          </a:p>
          <a:p>
            <a:pPr marL="428625" indent="-428625">
              <a:buFont typeface="Arial" panose="020B0604020202020204" pitchFamily="34" charset="0"/>
              <a:buChar char="•"/>
            </a:pPr>
            <a:r>
              <a:rPr lang="de-DE" sz="2100" dirty="0">
                <a:solidFill>
                  <a:srgbClr val="00B050"/>
                </a:solidFill>
              </a:rPr>
              <a:t>Aneignung und Wert akademischer Titel</a:t>
            </a:r>
          </a:p>
          <a:p>
            <a:pPr marL="428625" indent="-428625">
              <a:buFont typeface="Arial" panose="020B0604020202020204" pitchFamily="34" charset="0"/>
              <a:buChar char="•"/>
            </a:pPr>
            <a:r>
              <a:rPr lang="de-DE" sz="2100" dirty="0">
                <a:solidFill>
                  <a:srgbClr val="00B050"/>
                </a:solidFill>
              </a:rPr>
              <a:t>Bedeutung und Zuschreibung von bestimmten Berufen und Berufsgruppen</a:t>
            </a:r>
          </a:p>
          <a:p>
            <a:pPr marL="428625" indent="-428625">
              <a:buFont typeface="Arial" panose="020B0604020202020204" pitchFamily="34" charset="0"/>
              <a:buChar char="•"/>
            </a:pPr>
            <a:r>
              <a:rPr lang="de-DE" sz="2100" dirty="0">
                <a:solidFill>
                  <a:srgbClr val="00B050"/>
                </a:solidFill>
              </a:rPr>
              <a:t>Netzwerke/ soziale Beziehungen/ Vitamin B</a:t>
            </a:r>
          </a:p>
          <a:p>
            <a:pPr marL="428625" indent="-428625">
              <a:buFont typeface="Arial" panose="020B0604020202020204" pitchFamily="34" charset="0"/>
              <a:buChar char="•"/>
            </a:pPr>
            <a:r>
              <a:rPr lang="de-DE" sz="2100" dirty="0">
                <a:solidFill>
                  <a:srgbClr val="00B050"/>
                </a:solidFill>
              </a:rPr>
              <a:t>Geselligkeit oder Alleinsein</a:t>
            </a:r>
          </a:p>
        </p:txBody>
      </p:sp>
      <p:sp>
        <p:nvSpPr>
          <p:cNvPr id="8" name="Ellipse 8">
            <a:extLst>
              <a:ext uri="{FF2B5EF4-FFF2-40B4-BE49-F238E27FC236}">
                <a16:creationId xmlns:a16="http://schemas.microsoft.com/office/drawing/2014/main" id="{07D1C0AE-11F7-9347-8186-0987C735D53A}"/>
              </a:ext>
            </a:extLst>
          </p:cNvPr>
          <p:cNvSpPr/>
          <p:nvPr/>
        </p:nvSpPr>
        <p:spPr>
          <a:xfrm>
            <a:off x="11742093" y="669208"/>
            <a:ext cx="5464836" cy="513089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00B050"/>
                </a:solidFill>
              </a:rPr>
              <a:t>Milieu</a:t>
            </a:r>
          </a:p>
          <a:p>
            <a:pPr marL="428625" indent="-428625">
              <a:buFont typeface="Arial" panose="020B0604020202020204" pitchFamily="34" charset="0"/>
              <a:buChar char="•"/>
            </a:pPr>
            <a:r>
              <a:rPr lang="de-DE" sz="2100" dirty="0">
                <a:solidFill>
                  <a:srgbClr val="00B050"/>
                </a:solidFill>
              </a:rPr>
              <a:t>Nähe und Offenheit</a:t>
            </a:r>
          </a:p>
          <a:p>
            <a:pPr marL="428625" indent="-428625">
              <a:buFont typeface="Arial" panose="020B0604020202020204" pitchFamily="34" charset="0"/>
              <a:buChar char="•"/>
            </a:pPr>
            <a:r>
              <a:rPr lang="de-DE" sz="2100" dirty="0">
                <a:solidFill>
                  <a:srgbClr val="00B050"/>
                </a:solidFill>
              </a:rPr>
              <a:t>Zurückhaltung und Distanz</a:t>
            </a:r>
          </a:p>
          <a:p>
            <a:pPr marL="428625" indent="-428625">
              <a:buFont typeface="Arial" panose="020B0604020202020204" pitchFamily="34" charset="0"/>
              <a:buChar char="•"/>
            </a:pPr>
            <a:r>
              <a:rPr lang="de-DE" sz="2100" dirty="0">
                <a:solidFill>
                  <a:srgbClr val="00B050"/>
                </a:solidFill>
              </a:rPr>
              <a:t>Möglichkeit zu Bildung und Wissensaneignung</a:t>
            </a:r>
          </a:p>
          <a:p>
            <a:pPr marL="428625" indent="-428625">
              <a:buFont typeface="Arial" panose="020B0604020202020204" pitchFamily="34" charset="0"/>
              <a:buChar char="•"/>
            </a:pPr>
            <a:r>
              <a:rPr lang="de-DE" sz="2100" dirty="0">
                <a:solidFill>
                  <a:srgbClr val="00B050"/>
                </a:solidFill>
              </a:rPr>
              <a:t>Zugang zu Kultur (Bücher, Museen, Theater, Kunst)</a:t>
            </a:r>
          </a:p>
          <a:p>
            <a:pPr marL="428625" indent="-428625">
              <a:buFont typeface="Arial" panose="020B0604020202020204" pitchFamily="34" charset="0"/>
              <a:buChar char="•"/>
            </a:pPr>
            <a:r>
              <a:rPr lang="de-DE" sz="2100" dirty="0">
                <a:solidFill>
                  <a:srgbClr val="00B050"/>
                </a:solidFill>
              </a:rPr>
              <a:t>Anerkennung durch andere wie Ruf, Prestige, Status</a:t>
            </a:r>
          </a:p>
          <a:p>
            <a:pPr marL="428625" indent="-428625">
              <a:buFont typeface="Arial" panose="020B0604020202020204" pitchFamily="34" charset="0"/>
              <a:buChar char="•"/>
            </a:pPr>
            <a:r>
              <a:rPr lang="de-DE" sz="2100" dirty="0">
                <a:solidFill>
                  <a:srgbClr val="00B050"/>
                </a:solidFill>
              </a:rPr>
              <a:t>Umgang und Macht (Symbole)</a:t>
            </a:r>
          </a:p>
          <a:p>
            <a:pPr marL="428625" indent="-428625">
              <a:buFont typeface="Arial" panose="020B0604020202020204" pitchFamily="34" charset="0"/>
              <a:buChar char="•"/>
            </a:pPr>
            <a:r>
              <a:rPr lang="de-DE" sz="2100" dirty="0">
                <a:solidFill>
                  <a:srgbClr val="00B050"/>
                </a:solidFill>
              </a:rPr>
              <a:t>Milieuspezifische Werteorientierung</a:t>
            </a:r>
          </a:p>
        </p:txBody>
      </p:sp>
      <p:sp>
        <p:nvSpPr>
          <p:cNvPr id="15" name="Ellipse 9">
            <a:extLst>
              <a:ext uri="{FF2B5EF4-FFF2-40B4-BE49-F238E27FC236}">
                <a16:creationId xmlns:a16="http://schemas.microsoft.com/office/drawing/2014/main" id="{A7AED31B-D042-DC05-C92A-377881096561}"/>
              </a:ext>
            </a:extLst>
          </p:cNvPr>
          <p:cNvSpPr/>
          <p:nvPr/>
        </p:nvSpPr>
        <p:spPr>
          <a:xfrm>
            <a:off x="10974341" y="5557241"/>
            <a:ext cx="5251946" cy="4628730"/>
          </a:xfrm>
          <a:prstGeom prst="ellipse">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00B050"/>
                </a:solidFill>
              </a:rPr>
              <a:t>Milieu</a:t>
            </a:r>
          </a:p>
          <a:p>
            <a:pPr marL="428625" indent="-428625">
              <a:buFont typeface="Arial" panose="020B0604020202020204" pitchFamily="34" charset="0"/>
              <a:buChar char="•"/>
            </a:pPr>
            <a:r>
              <a:rPr lang="de-DE" sz="2100" dirty="0">
                <a:solidFill>
                  <a:srgbClr val="00B050"/>
                </a:solidFill>
              </a:rPr>
              <a:t>Regeln, Traditionen, Normen</a:t>
            </a:r>
          </a:p>
          <a:p>
            <a:pPr marL="428625" indent="-428625">
              <a:buFont typeface="Arial" panose="020B0604020202020204" pitchFamily="34" charset="0"/>
              <a:buChar char="•"/>
            </a:pPr>
            <a:r>
              <a:rPr lang="de-DE" sz="2100" dirty="0">
                <a:solidFill>
                  <a:srgbClr val="00B050"/>
                </a:solidFill>
              </a:rPr>
              <a:t>Gemeinsame Haltungen</a:t>
            </a:r>
          </a:p>
          <a:p>
            <a:pPr marL="428625" indent="-428625">
              <a:buFont typeface="Arial" panose="020B0604020202020204" pitchFamily="34" charset="0"/>
              <a:buChar char="•"/>
            </a:pPr>
            <a:r>
              <a:rPr lang="de-DE" sz="2100" dirty="0">
                <a:solidFill>
                  <a:srgbClr val="00B050"/>
                </a:solidFill>
              </a:rPr>
              <a:t>Gesten, Bewegungen, Akzentuierungen</a:t>
            </a:r>
          </a:p>
          <a:p>
            <a:pPr marL="428625" indent="-428625">
              <a:buFont typeface="Arial" panose="020B0604020202020204" pitchFamily="34" charset="0"/>
              <a:buChar char="•"/>
            </a:pPr>
            <a:r>
              <a:rPr lang="de-DE" sz="2100" dirty="0">
                <a:solidFill>
                  <a:srgbClr val="00B050"/>
                </a:solidFill>
              </a:rPr>
              <a:t>Ausdrucksformen</a:t>
            </a:r>
          </a:p>
          <a:p>
            <a:pPr marL="428625" indent="-428625">
              <a:buFont typeface="Arial" panose="020B0604020202020204" pitchFamily="34" charset="0"/>
              <a:buChar char="•"/>
            </a:pPr>
            <a:r>
              <a:rPr lang="de-DE" sz="2100" dirty="0">
                <a:solidFill>
                  <a:srgbClr val="00B050"/>
                </a:solidFill>
              </a:rPr>
              <a:t>Erwünschtes Auftreten</a:t>
            </a:r>
          </a:p>
        </p:txBody>
      </p:sp>
      <p:sp>
        <p:nvSpPr>
          <p:cNvPr id="16" name="Rechteck 15">
            <a:extLst>
              <a:ext uri="{FF2B5EF4-FFF2-40B4-BE49-F238E27FC236}">
                <a16:creationId xmlns:a16="http://schemas.microsoft.com/office/drawing/2014/main" id="{B6DBA860-2189-B2FB-75AE-7EB843FBC611}"/>
              </a:ext>
            </a:extLst>
          </p:cNvPr>
          <p:cNvSpPr/>
          <p:nvPr/>
        </p:nvSpPr>
        <p:spPr>
          <a:xfrm>
            <a:off x="5353702" y="10032082"/>
            <a:ext cx="9144000" cy="307777"/>
          </a:xfrm>
          <a:prstGeom prst="rect">
            <a:avLst/>
          </a:prstGeom>
        </p:spPr>
        <p:txBody>
          <a:bodyPr>
            <a:spAutoFit/>
          </a:bodyPr>
          <a:lstStyle/>
          <a:p>
            <a:r>
              <a:rPr lang="de-DE" sz="1400" dirty="0"/>
              <a:t>Schenk, Marion ()2024: Das </a:t>
            </a:r>
            <a:r>
              <a:rPr lang="de-DE" sz="1400" dirty="0" err="1"/>
              <a:t>Habitogramm</a:t>
            </a:r>
            <a:r>
              <a:rPr lang="de-DE" sz="1400" dirty="0"/>
              <a:t> –systemisch, praktisch, gut. Göttingen: </a:t>
            </a:r>
            <a:r>
              <a:rPr lang="de-DE" sz="1400" dirty="0" err="1"/>
              <a:t>Vandenhoeck</a:t>
            </a:r>
            <a:r>
              <a:rPr lang="de-DE" sz="1400" dirty="0"/>
              <a:t> &amp;Ruprecht.</a:t>
            </a:r>
          </a:p>
        </p:txBody>
      </p:sp>
    </p:spTree>
    <p:extLst>
      <p:ext uri="{BB962C8B-B14F-4D97-AF65-F5344CB8AC3E}">
        <p14:creationId xmlns:p14="http://schemas.microsoft.com/office/powerpoint/2010/main" val="2968024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0">
            <a:extLst>
              <a:ext uri="{FF2B5EF4-FFF2-40B4-BE49-F238E27FC236}">
                <a16:creationId xmlns:a16="http://schemas.microsoft.com/office/drawing/2014/main" id="{20C51159-C51C-D01E-712D-DEC89E44BE15}"/>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err="1">
                <a:solidFill>
                  <a:srgbClr val="444A72"/>
                </a:solidFill>
                <a:latin typeface="Open Sans Bold"/>
              </a:rPr>
              <a:t>Habitogramm</a:t>
            </a:r>
            <a:endParaRPr lang="de-DE" sz="7000" dirty="0">
              <a:solidFill>
                <a:srgbClr val="444A72"/>
              </a:solidFill>
              <a:latin typeface="Open Sans Bold"/>
            </a:endParaRPr>
          </a:p>
        </p:txBody>
      </p:sp>
      <p:sp>
        <p:nvSpPr>
          <p:cNvPr id="14" name="TextBox 13">
            <a:extLst>
              <a:ext uri="{FF2B5EF4-FFF2-40B4-BE49-F238E27FC236}">
                <a16:creationId xmlns:a16="http://schemas.microsoft.com/office/drawing/2014/main" id="{56F5C84B-5A7D-CDB6-2CE2-56CC70CE3743}"/>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Ellipse 6">
            <a:extLst>
              <a:ext uri="{FF2B5EF4-FFF2-40B4-BE49-F238E27FC236}">
                <a16:creationId xmlns:a16="http://schemas.microsoft.com/office/drawing/2014/main" id="{ED486EF0-DA25-DCEB-D77D-F7A544D215C7}"/>
              </a:ext>
            </a:extLst>
          </p:cNvPr>
          <p:cNvSpPr/>
          <p:nvPr/>
        </p:nvSpPr>
        <p:spPr>
          <a:xfrm>
            <a:off x="2921428" y="2799933"/>
            <a:ext cx="6600758" cy="6117954"/>
          </a:xfrm>
          <a:prstGeom prst="ellipse">
            <a:avLst/>
          </a:prstGeom>
          <a:solidFill>
            <a:schemeClr val="bg1"/>
          </a:solidFill>
          <a:ln w="19050">
            <a:solidFill>
              <a:srgbClr val="EA3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EA36EA"/>
                </a:solidFill>
              </a:rPr>
              <a:t>Herkunft</a:t>
            </a:r>
          </a:p>
          <a:p>
            <a:pPr marL="428625" indent="-428625">
              <a:buFont typeface="Arial" panose="020B0604020202020204" pitchFamily="34" charset="0"/>
              <a:buChar char="•"/>
            </a:pPr>
            <a:r>
              <a:rPr lang="de-DE" sz="2100" dirty="0">
                <a:solidFill>
                  <a:srgbClr val="EA36EA"/>
                </a:solidFill>
              </a:rPr>
              <a:t>Eltern und andere Bezugspersonen</a:t>
            </a:r>
          </a:p>
          <a:p>
            <a:pPr marL="1114425" lvl="1" indent="-428625">
              <a:buFont typeface="Arial" panose="020B0604020202020204" pitchFamily="34" charset="0"/>
              <a:buChar char="•"/>
            </a:pPr>
            <a:r>
              <a:rPr lang="de-DE" sz="2100" dirty="0">
                <a:solidFill>
                  <a:srgbClr val="EA36EA"/>
                </a:solidFill>
              </a:rPr>
              <a:t>Leibliche Eltern</a:t>
            </a:r>
          </a:p>
          <a:p>
            <a:pPr marL="1114425" lvl="1" indent="-428625">
              <a:buFont typeface="Arial" panose="020B0604020202020204" pitchFamily="34" charset="0"/>
              <a:buChar char="•"/>
            </a:pPr>
            <a:r>
              <a:rPr lang="de-DE" sz="2100" dirty="0">
                <a:solidFill>
                  <a:srgbClr val="EA36EA"/>
                </a:solidFill>
              </a:rPr>
              <a:t>Pflegeeltern</a:t>
            </a:r>
          </a:p>
          <a:p>
            <a:pPr marL="1114425" lvl="1" indent="-428625">
              <a:buFont typeface="Arial" panose="020B0604020202020204" pitchFamily="34" charset="0"/>
              <a:buChar char="•"/>
            </a:pPr>
            <a:r>
              <a:rPr lang="de-DE" sz="2100" dirty="0">
                <a:solidFill>
                  <a:srgbClr val="EA36EA"/>
                </a:solidFill>
              </a:rPr>
              <a:t>Adoptiveltern</a:t>
            </a:r>
          </a:p>
          <a:p>
            <a:pPr marL="1114425" lvl="1" indent="-428625">
              <a:buFont typeface="Arial" panose="020B0604020202020204" pitchFamily="34" charset="0"/>
              <a:buChar char="•"/>
            </a:pPr>
            <a:r>
              <a:rPr lang="de-DE" sz="2100" dirty="0">
                <a:solidFill>
                  <a:srgbClr val="EA36EA"/>
                </a:solidFill>
              </a:rPr>
              <a:t>Stiefeltern</a:t>
            </a:r>
          </a:p>
          <a:p>
            <a:pPr marL="1114425" lvl="1" indent="-428625">
              <a:buFont typeface="Arial" panose="020B0604020202020204" pitchFamily="34" charset="0"/>
              <a:buChar char="•"/>
            </a:pPr>
            <a:r>
              <a:rPr lang="de-DE" sz="2100" dirty="0">
                <a:solidFill>
                  <a:srgbClr val="EA36EA"/>
                </a:solidFill>
              </a:rPr>
              <a:t>Jugendhilfe</a:t>
            </a:r>
          </a:p>
          <a:p>
            <a:pPr marL="1114425" lvl="1" indent="-428625">
              <a:buFont typeface="Arial" panose="020B0604020202020204" pitchFamily="34" charset="0"/>
              <a:buChar char="•"/>
            </a:pPr>
            <a:r>
              <a:rPr lang="de-DE" sz="2100" dirty="0">
                <a:solidFill>
                  <a:srgbClr val="EA36EA"/>
                </a:solidFill>
              </a:rPr>
              <a:t>Großeltern</a:t>
            </a:r>
          </a:p>
          <a:p>
            <a:pPr marL="1114425" lvl="1" indent="-428625">
              <a:buFont typeface="Arial" panose="020B0604020202020204" pitchFamily="34" charset="0"/>
              <a:buChar char="•"/>
            </a:pPr>
            <a:r>
              <a:rPr lang="de-DE" sz="2100" dirty="0">
                <a:solidFill>
                  <a:srgbClr val="EA36EA"/>
                </a:solidFill>
              </a:rPr>
              <a:t>Regenbogenfamilien</a:t>
            </a:r>
          </a:p>
          <a:p>
            <a:pPr marL="1114425" lvl="1" indent="-428625">
              <a:buFont typeface="Arial" panose="020B0604020202020204" pitchFamily="34" charset="0"/>
              <a:buChar char="•"/>
            </a:pPr>
            <a:r>
              <a:rPr lang="de-DE" sz="2100" dirty="0">
                <a:solidFill>
                  <a:srgbClr val="EA36EA"/>
                </a:solidFill>
              </a:rPr>
              <a:t>Geschwister</a:t>
            </a:r>
          </a:p>
          <a:p>
            <a:pPr marL="1114425" lvl="1" indent="-428625">
              <a:buFont typeface="Arial" panose="020B0604020202020204" pitchFamily="34" charset="0"/>
              <a:buChar char="•"/>
            </a:pPr>
            <a:r>
              <a:rPr lang="de-DE" sz="2100" dirty="0">
                <a:solidFill>
                  <a:srgbClr val="EA36EA"/>
                </a:solidFill>
              </a:rPr>
              <a:t>Weitere Verwandte</a:t>
            </a:r>
          </a:p>
          <a:p>
            <a:pPr marL="428625" indent="-428625">
              <a:buFont typeface="Arial" panose="020B0604020202020204" pitchFamily="34" charset="0"/>
              <a:buChar char="•"/>
            </a:pPr>
            <a:r>
              <a:rPr lang="de-DE" sz="2100" dirty="0">
                <a:solidFill>
                  <a:srgbClr val="EA36EA"/>
                </a:solidFill>
              </a:rPr>
              <a:t>Nationalität</a:t>
            </a:r>
          </a:p>
          <a:p>
            <a:pPr marL="428625" indent="-428625">
              <a:buFont typeface="Arial" panose="020B0604020202020204" pitchFamily="34" charset="0"/>
              <a:buChar char="•"/>
            </a:pPr>
            <a:r>
              <a:rPr lang="de-DE" sz="2100" dirty="0">
                <a:solidFill>
                  <a:srgbClr val="EA36EA"/>
                </a:solidFill>
              </a:rPr>
              <a:t>Migration</a:t>
            </a:r>
          </a:p>
          <a:p>
            <a:pPr marL="428625" indent="-428625">
              <a:buFont typeface="Arial" panose="020B0604020202020204" pitchFamily="34" charset="0"/>
              <a:buChar char="•"/>
            </a:pPr>
            <a:r>
              <a:rPr lang="de-DE" sz="2100" dirty="0">
                <a:solidFill>
                  <a:srgbClr val="EA36EA"/>
                </a:solidFill>
              </a:rPr>
              <a:t>Soziale Herkunft</a:t>
            </a:r>
          </a:p>
        </p:txBody>
      </p:sp>
      <p:sp>
        <p:nvSpPr>
          <p:cNvPr id="6" name="Ellipse 8">
            <a:extLst>
              <a:ext uri="{FF2B5EF4-FFF2-40B4-BE49-F238E27FC236}">
                <a16:creationId xmlns:a16="http://schemas.microsoft.com/office/drawing/2014/main" id="{EB465ABC-D508-4050-0AF1-648AA85CA790}"/>
              </a:ext>
            </a:extLst>
          </p:cNvPr>
          <p:cNvSpPr/>
          <p:nvPr/>
        </p:nvSpPr>
        <p:spPr>
          <a:xfrm>
            <a:off x="8445579" y="526871"/>
            <a:ext cx="5464836" cy="5130890"/>
          </a:xfrm>
          <a:prstGeom prst="ellipse">
            <a:avLst/>
          </a:prstGeom>
          <a:solidFill>
            <a:schemeClr val="bg1"/>
          </a:solidFill>
          <a:ln w="19050">
            <a:solidFill>
              <a:srgbClr val="EA3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EA36EA"/>
                </a:solidFill>
              </a:rPr>
              <a:t>Herkunft</a:t>
            </a:r>
          </a:p>
          <a:p>
            <a:pPr marL="428625" indent="-428625">
              <a:buFont typeface="Arial" panose="020B0604020202020204" pitchFamily="34" charset="0"/>
              <a:buChar char="•"/>
            </a:pPr>
            <a:r>
              <a:rPr lang="de-DE" sz="2100" dirty="0">
                <a:solidFill>
                  <a:srgbClr val="EA36EA"/>
                </a:solidFill>
              </a:rPr>
              <a:t>Geistige und körperliche Fähigkeiten</a:t>
            </a:r>
          </a:p>
          <a:p>
            <a:pPr marL="428625" indent="-428625">
              <a:buFont typeface="Arial" panose="020B0604020202020204" pitchFamily="34" charset="0"/>
              <a:buChar char="•"/>
            </a:pPr>
            <a:r>
              <a:rPr lang="de-DE" sz="2100" dirty="0">
                <a:solidFill>
                  <a:srgbClr val="EA36EA"/>
                </a:solidFill>
              </a:rPr>
              <a:t>Ausbildungen</a:t>
            </a:r>
          </a:p>
          <a:p>
            <a:pPr marL="428625" indent="-428625">
              <a:buFont typeface="Arial" panose="020B0604020202020204" pitchFamily="34" charset="0"/>
              <a:buChar char="•"/>
            </a:pPr>
            <a:r>
              <a:rPr lang="de-DE" sz="2100" dirty="0">
                <a:solidFill>
                  <a:srgbClr val="EA36EA"/>
                </a:solidFill>
              </a:rPr>
              <a:t>Berufe</a:t>
            </a:r>
          </a:p>
          <a:p>
            <a:pPr marL="428625" indent="-428625">
              <a:buFont typeface="Arial" panose="020B0604020202020204" pitchFamily="34" charset="0"/>
              <a:buChar char="•"/>
            </a:pPr>
            <a:r>
              <a:rPr lang="de-DE" sz="2100" dirty="0">
                <a:solidFill>
                  <a:srgbClr val="EA36EA"/>
                </a:solidFill>
              </a:rPr>
              <a:t>Religion</a:t>
            </a:r>
          </a:p>
          <a:p>
            <a:pPr marL="428625" indent="-428625">
              <a:buFont typeface="Arial" panose="020B0604020202020204" pitchFamily="34" charset="0"/>
              <a:buChar char="•"/>
            </a:pPr>
            <a:r>
              <a:rPr lang="de-DE" sz="2100" dirty="0">
                <a:solidFill>
                  <a:srgbClr val="EA36EA"/>
                </a:solidFill>
              </a:rPr>
              <a:t>Weltanschauungen</a:t>
            </a:r>
          </a:p>
          <a:p>
            <a:pPr marL="428625" indent="-428625">
              <a:buFont typeface="Arial" panose="020B0604020202020204" pitchFamily="34" charset="0"/>
              <a:buChar char="•"/>
            </a:pPr>
            <a:r>
              <a:rPr lang="de-DE" sz="2100" dirty="0">
                <a:solidFill>
                  <a:srgbClr val="EA36EA"/>
                </a:solidFill>
              </a:rPr>
              <a:t>Chronische Erkrankungen/ Todesursachen</a:t>
            </a:r>
          </a:p>
          <a:p>
            <a:pPr marL="428625" indent="-428625">
              <a:buFont typeface="Arial" panose="020B0604020202020204" pitchFamily="34" charset="0"/>
              <a:buChar char="•"/>
            </a:pPr>
            <a:r>
              <a:rPr lang="de-DE" sz="2100" dirty="0">
                <a:solidFill>
                  <a:srgbClr val="EA36EA"/>
                </a:solidFill>
              </a:rPr>
              <a:t>Krisen, Krankheiten, Körper und Psyche betreffend</a:t>
            </a:r>
          </a:p>
        </p:txBody>
      </p:sp>
      <p:sp>
        <p:nvSpPr>
          <p:cNvPr id="7" name="Ellipse 9">
            <a:extLst>
              <a:ext uri="{FF2B5EF4-FFF2-40B4-BE49-F238E27FC236}">
                <a16:creationId xmlns:a16="http://schemas.microsoft.com/office/drawing/2014/main" id="{4814DC69-ED1D-F7A0-1CDB-0027964DAFB1}"/>
              </a:ext>
            </a:extLst>
          </p:cNvPr>
          <p:cNvSpPr/>
          <p:nvPr/>
        </p:nvSpPr>
        <p:spPr>
          <a:xfrm>
            <a:off x="6963064" y="5143501"/>
            <a:ext cx="5937740" cy="4988225"/>
          </a:xfrm>
          <a:prstGeom prst="ellipse">
            <a:avLst/>
          </a:prstGeom>
          <a:solidFill>
            <a:schemeClr val="bg1"/>
          </a:solidFill>
          <a:ln w="19050">
            <a:solidFill>
              <a:srgbClr val="EA3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EA36EA"/>
                </a:solidFill>
              </a:rPr>
              <a:t>Herkunft</a:t>
            </a:r>
          </a:p>
          <a:p>
            <a:pPr marL="428625" indent="-428625">
              <a:buFont typeface="Arial" panose="020B0604020202020204" pitchFamily="34" charset="0"/>
              <a:buChar char="•"/>
            </a:pPr>
            <a:r>
              <a:rPr lang="de-DE" sz="2100" dirty="0">
                <a:solidFill>
                  <a:srgbClr val="EA36EA"/>
                </a:solidFill>
              </a:rPr>
              <a:t>Lebensraum: Dorf, Kleinstadt, Großstadt, Metropole</a:t>
            </a:r>
          </a:p>
          <a:p>
            <a:pPr marL="428625" indent="-428625">
              <a:buFont typeface="Arial" panose="020B0604020202020204" pitchFamily="34" charset="0"/>
              <a:buChar char="•"/>
            </a:pPr>
            <a:r>
              <a:rPr lang="de-DE" sz="2100" dirty="0">
                <a:solidFill>
                  <a:srgbClr val="EA36EA"/>
                </a:solidFill>
              </a:rPr>
              <a:t>Wohnsituation</a:t>
            </a:r>
          </a:p>
          <a:p>
            <a:pPr marL="428625" indent="-428625">
              <a:buFont typeface="Arial" panose="020B0604020202020204" pitchFamily="34" charset="0"/>
              <a:buChar char="•"/>
            </a:pPr>
            <a:r>
              <a:rPr lang="de-DE" sz="2100" dirty="0">
                <a:solidFill>
                  <a:srgbClr val="EA36EA"/>
                </a:solidFill>
              </a:rPr>
              <a:t>Einkommen und materieller Besitz</a:t>
            </a:r>
          </a:p>
          <a:p>
            <a:pPr marL="428625" indent="-428625">
              <a:buFont typeface="Arial" panose="020B0604020202020204" pitchFamily="34" charset="0"/>
              <a:buChar char="•"/>
            </a:pPr>
            <a:r>
              <a:rPr lang="de-DE" sz="2100" dirty="0">
                <a:solidFill>
                  <a:srgbClr val="EA36EA"/>
                </a:solidFill>
              </a:rPr>
              <a:t>Zurschaustellung bzw. Bedeutung materieller Werte</a:t>
            </a:r>
          </a:p>
          <a:p>
            <a:pPr marL="428625" indent="-428625">
              <a:buFont typeface="Arial" panose="020B0604020202020204" pitchFamily="34" charset="0"/>
              <a:buChar char="•"/>
            </a:pPr>
            <a:r>
              <a:rPr lang="de-DE" sz="2100" dirty="0">
                <a:solidFill>
                  <a:srgbClr val="EA36EA"/>
                </a:solidFill>
              </a:rPr>
              <a:t>Konsum und Lebensstil</a:t>
            </a:r>
          </a:p>
          <a:p>
            <a:pPr marL="428625" indent="-428625">
              <a:buFont typeface="Arial" panose="020B0604020202020204" pitchFamily="34" charset="0"/>
              <a:buChar char="•"/>
            </a:pPr>
            <a:r>
              <a:rPr lang="de-DE" sz="2100" dirty="0">
                <a:solidFill>
                  <a:srgbClr val="EA36EA"/>
                </a:solidFill>
              </a:rPr>
              <a:t>Erziehung</a:t>
            </a:r>
          </a:p>
          <a:p>
            <a:pPr marL="428625" indent="-428625">
              <a:buFont typeface="Arial" panose="020B0604020202020204" pitchFamily="34" charset="0"/>
              <a:buChar char="•"/>
            </a:pPr>
            <a:r>
              <a:rPr lang="de-DE" sz="2100" dirty="0">
                <a:solidFill>
                  <a:srgbClr val="EA36EA"/>
                </a:solidFill>
              </a:rPr>
              <a:t>Freizeit- und Urlaubsgestaltung</a:t>
            </a:r>
          </a:p>
          <a:p>
            <a:pPr marL="428625" indent="-428625">
              <a:buFont typeface="Arial" panose="020B0604020202020204" pitchFamily="34" charset="0"/>
              <a:buChar char="•"/>
            </a:pPr>
            <a:r>
              <a:rPr lang="de-DE" sz="2100" dirty="0">
                <a:solidFill>
                  <a:srgbClr val="EA36EA"/>
                </a:solidFill>
              </a:rPr>
              <a:t>Mobilität</a:t>
            </a:r>
          </a:p>
        </p:txBody>
      </p:sp>
      <p:sp>
        <p:nvSpPr>
          <p:cNvPr id="9" name="Ellipse 10">
            <a:extLst>
              <a:ext uri="{FF2B5EF4-FFF2-40B4-BE49-F238E27FC236}">
                <a16:creationId xmlns:a16="http://schemas.microsoft.com/office/drawing/2014/main" id="{9131D014-0C58-1875-E75C-288C2F00503C}"/>
              </a:ext>
            </a:extLst>
          </p:cNvPr>
          <p:cNvSpPr/>
          <p:nvPr/>
        </p:nvSpPr>
        <p:spPr>
          <a:xfrm>
            <a:off x="12162802" y="4026710"/>
            <a:ext cx="5993816" cy="5781524"/>
          </a:xfrm>
          <a:prstGeom prst="ellipse">
            <a:avLst/>
          </a:prstGeom>
          <a:solidFill>
            <a:schemeClr val="bg1"/>
          </a:solidFill>
          <a:ln w="19050">
            <a:solidFill>
              <a:srgbClr val="EA36E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400" dirty="0">
                <a:solidFill>
                  <a:srgbClr val="EA36EA"/>
                </a:solidFill>
              </a:rPr>
              <a:t>Milieu</a:t>
            </a:r>
          </a:p>
          <a:p>
            <a:pPr marL="428625" indent="-428625">
              <a:buFont typeface="Arial" panose="020B0604020202020204" pitchFamily="34" charset="0"/>
              <a:buChar char="•"/>
            </a:pPr>
            <a:r>
              <a:rPr lang="de-DE" sz="2100" dirty="0">
                <a:solidFill>
                  <a:srgbClr val="EA36EA"/>
                </a:solidFill>
              </a:rPr>
              <a:t>Kommunikation (offen/ beschränkt/ überwacht)</a:t>
            </a:r>
          </a:p>
          <a:p>
            <a:pPr marL="428625" indent="-428625">
              <a:buFont typeface="Arial" panose="020B0604020202020204" pitchFamily="34" charset="0"/>
              <a:buChar char="•"/>
            </a:pPr>
            <a:r>
              <a:rPr lang="de-DE" sz="2100" dirty="0">
                <a:solidFill>
                  <a:srgbClr val="EA36EA"/>
                </a:solidFill>
              </a:rPr>
              <a:t>Heranführung an Kunst und Kultur</a:t>
            </a:r>
          </a:p>
          <a:p>
            <a:pPr marL="428625" indent="-428625">
              <a:buFont typeface="Arial" panose="020B0604020202020204" pitchFamily="34" charset="0"/>
              <a:buChar char="•"/>
            </a:pPr>
            <a:r>
              <a:rPr lang="de-DE" sz="2100" dirty="0">
                <a:solidFill>
                  <a:srgbClr val="EA36EA"/>
                </a:solidFill>
              </a:rPr>
              <a:t>Erwerbstätigkeit</a:t>
            </a:r>
          </a:p>
          <a:p>
            <a:pPr marL="428625" indent="-428625">
              <a:buFont typeface="Arial" panose="020B0604020202020204" pitchFamily="34" charset="0"/>
              <a:buChar char="•"/>
            </a:pPr>
            <a:r>
              <a:rPr lang="de-DE" sz="2100" dirty="0">
                <a:solidFill>
                  <a:srgbClr val="EA36EA"/>
                </a:solidFill>
              </a:rPr>
              <a:t>Glücksmomente, Erfolge</a:t>
            </a:r>
          </a:p>
          <a:p>
            <a:pPr marL="428625" indent="-428625">
              <a:buFont typeface="Arial" panose="020B0604020202020204" pitchFamily="34" charset="0"/>
              <a:buChar char="•"/>
            </a:pPr>
            <a:r>
              <a:rPr lang="de-DE" sz="2100" dirty="0">
                <a:solidFill>
                  <a:srgbClr val="EA36EA"/>
                </a:solidFill>
              </a:rPr>
              <a:t>Werte, Lebensziele, Träume, Gesprächsthemen</a:t>
            </a:r>
          </a:p>
          <a:p>
            <a:pPr marL="428625" indent="-428625">
              <a:buFont typeface="Arial" panose="020B0604020202020204" pitchFamily="34" charset="0"/>
              <a:buChar char="•"/>
            </a:pPr>
            <a:r>
              <a:rPr lang="de-DE" sz="2100" dirty="0">
                <a:solidFill>
                  <a:srgbClr val="EA36EA"/>
                </a:solidFill>
              </a:rPr>
              <a:t>Entscheidungsfreiheit</a:t>
            </a:r>
          </a:p>
          <a:p>
            <a:pPr marL="428625" indent="-428625">
              <a:buFont typeface="Arial" panose="020B0604020202020204" pitchFamily="34" charset="0"/>
              <a:buChar char="•"/>
            </a:pPr>
            <a:r>
              <a:rPr lang="de-DE" sz="2100" dirty="0">
                <a:solidFill>
                  <a:srgbClr val="EA36EA"/>
                </a:solidFill>
              </a:rPr>
              <a:t>Einstellungen, Vorlieben, Abneigungen</a:t>
            </a:r>
          </a:p>
          <a:p>
            <a:pPr marL="428625" indent="-428625">
              <a:buFont typeface="Arial" panose="020B0604020202020204" pitchFamily="34" charset="0"/>
              <a:buChar char="•"/>
            </a:pPr>
            <a:r>
              <a:rPr lang="de-DE" sz="2100" dirty="0">
                <a:solidFill>
                  <a:srgbClr val="EA36EA"/>
                </a:solidFill>
              </a:rPr>
              <a:t>Auf- und Abstiege</a:t>
            </a:r>
          </a:p>
          <a:p>
            <a:pPr marL="428625" indent="-428625">
              <a:buFont typeface="Arial" panose="020B0604020202020204" pitchFamily="34" charset="0"/>
              <a:buChar char="•"/>
            </a:pPr>
            <a:r>
              <a:rPr lang="de-DE" sz="2100" dirty="0">
                <a:solidFill>
                  <a:srgbClr val="EA36EA"/>
                </a:solidFill>
              </a:rPr>
              <a:t>Umgang mit Veränderungen</a:t>
            </a:r>
          </a:p>
        </p:txBody>
      </p:sp>
      <p:sp>
        <p:nvSpPr>
          <p:cNvPr id="10" name="Rechteck 9">
            <a:extLst>
              <a:ext uri="{FF2B5EF4-FFF2-40B4-BE49-F238E27FC236}">
                <a16:creationId xmlns:a16="http://schemas.microsoft.com/office/drawing/2014/main" id="{15C2E1B4-8CCC-A449-26EB-15C7808501AC}"/>
              </a:ext>
            </a:extLst>
          </p:cNvPr>
          <p:cNvSpPr/>
          <p:nvPr/>
        </p:nvSpPr>
        <p:spPr>
          <a:xfrm>
            <a:off x="1042107" y="9966614"/>
            <a:ext cx="9144000" cy="307777"/>
          </a:xfrm>
          <a:prstGeom prst="rect">
            <a:avLst/>
          </a:prstGeom>
        </p:spPr>
        <p:txBody>
          <a:bodyPr>
            <a:spAutoFit/>
          </a:bodyPr>
          <a:lstStyle/>
          <a:p>
            <a:r>
              <a:rPr lang="de-DE" sz="1400" dirty="0"/>
              <a:t>Schenk, Marion ()2024: Das </a:t>
            </a:r>
            <a:r>
              <a:rPr lang="de-DE" sz="1400" dirty="0" err="1"/>
              <a:t>Habitogramm</a:t>
            </a:r>
            <a:r>
              <a:rPr lang="de-DE" sz="1400" dirty="0"/>
              <a:t> –systemisch, praktisch, gut. Göttingen: </a:t>
            </a:r>
            <a:r>
              <a:rPr lang="de-DE" sz="1400" dirty="0" err="1"/>
              <a:t>Vandenhoeck</a:t>
            </a:r>
            <a:r>
              <a:rPr lang="de-DE" sz="1400" dirty="0"/>
              <a:t> &amp;Ruprecht.</a:t>
            </a:r>
          </a:p>
        </p:txBody>
      </p:sp>
    </p:spTree>
    <p:extLst>
      <p:ext uri="{BB962C8B-B14F-4D97-AF65-F5344CB8AC3E}">
        <p14:creationId xmlns:p14="http://schemas.microsoft.com/office/powerpoint/2010/main" val="1719298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989821" y="2628900"/>
            <a:ext cx="9536825" cy="4330224"/>
          </a:xfrm>
          <a:prstGeom prst="rect">
            <a:avLst/>
          </a:prstGeom>
        </p:spPr>
        <p:txBody>
          <a:bodyPr wrap="square" lIns="0" tIns="0" rIns="0" bIns="0" rtlCol="0" anchor="t">
            <a:spAutoFit/>
          </a:bodyPr>
          <a:lstStyle/>
          <a:p>
            <a:pPr>
              <a:lnSpc>
                <a:spcPts val="3750"/>
              </a:lnSpc>
            </a:pPr>
            <a:r>
              <a:rPr lang="de-DE" sz="2700" dirty="0">
                <a:solidFill>
                  <a:srgbClr val="000000"/>
                </a:solidFill>
                <a:latin typeface="Open Sans Light"/>
              </a:rPr>
              <a:t>Glaubenssatz: </a:t>
            </a:r>
          </a:p>
          <a:p>
            <a:pPr>
              <a:lnSpc>
                <a:spcPts val="3750"/>
              </a:lnSpc>
            </a:pPr>
            <a:r>
              <a:rPr lang="de-DE" sz="2700" dirty="0">
                <a:solidFill>
                  <a:srgbClr val="000000"/>
                </a:solidFill>
                <a:latin typeface="Open Sans Light"/>
              </a:rPr>
              <a:t>„Skriptsatz“, der Denken, Fühlen und Handeln prägt</a:t>
            </a:r>
          </a:p>
          <a:p>
            <a:pPr>
              <a:lnSpc>
                <a:spcPts val="3750"/>
              </a:lnSpc>
            </a:pPr>
            <a:endParaRPr lang="de-DE" sz="2700" dirty="0">
              <a:solidFill>
                <a:srgbClr val="000000"/>
              </a:solidFill>
              <a:latin typeface="Open Sans Light"/>
            </a:endParaRPr>
          </a:p>
          <a:p>
            <a:pPr>
              <a:lnSpc>
                <a:spcPts val="3750"/>
              </a:lnSpc>
            </a:pPr>
            <a:endParaRPr lang="de-DE" sz="2700" dirty="0">
              <a:solidFill>
                <a:srgbClr val="000000"/>
              </a:solidFill>
              <a:latin typeface="Open Sans Light"/>
            </a:endParaRPr>
          </a:p>
          <a:p>
            <a:pPr algn="l">
              <a:lnSpc>
                <a:spcPts val="3750"/>
              </a:lnSpc>
            </a:pPr>
            <a:r>
              <a:rPr lang="de-DE" sz="2700" dirty="0">
                <a:solidFill>
                  <a:srgbClr val="000000"/>
                </a:solidFill>
                <a:latin typeface="Open Sans Light"/>
              </a:rPr>
              <a:t>Tandemarbeit: </a:t>
            </a:r>
          </a:p>
          <a:p>
            <a:pPr marL="342900" indent="-342900" algn="l">
              <a:lnSpc>
                <a:spcPts val="3750"/>
              </a:lnSpc>
              <a:buFont typeface="Arial" panose="020B0604020202020204" pitchFamily="34" charset="0"/>
              <a:buChar char="•"/>
            </a:pPr>
            <a:r>
              <a:rPr lang="de-DE" sz="2700" dirty="0">
                <a:solidFill>
                  <a:srgbClr val="000000"/>
                </a:solidFill>
                <a:latin typeface="Open Sans Light"/>
              </a:rPr>
              <a:t>Welche Glaubenssätze sind euch bisher in eurem Umfeld (zu Deutschland / zum  familiären Herkunftsland) begegnet? </a:t>
            </a:r>
          </a:p>
          <a:p>
            <a:pPr marL="342900" indent="-342900" algn="l">
              <a:lnSpc>
                <a:spcPts val="3750"/>
              </a:lnSpc>
              <a:buFont typeface="Arial" panose="020B0604020202020204" pitchFamily="34" charset="0"/>
              <a:buChar char="•"/>
            </a:pPr>
            <a:endParaRPr lang="de-DE" sz="2000" dirty="0">
              <a:solidFill>
                <a:srgbClr val="000000"/>
              </a:solidFill>
              <a:latin typeface="Open Sans Light"/>
            </a:endParaRPr>
          </a:p>
          <a:p>
            <a:pPr algn="l">
              <a:lnSpc>
                <a:spcPts val="3750"/>
              </a:lnSpc>
            </a:pPr>
            <a:endParaRPr lang="de-DE" sz="20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Übungen Ideen</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18</a:t>
            </a:fld>
            <a:endParaRPr lang="en-US" dirty="0"/>
          </a:p>
        </p:txBody>
      </p:sp>
      <p:pic>
        <p:nvPicPr>
          <p:cNvPr id="2" name="Grafik 1" descr="Ein Bild, das Person, Menschliches Gesicht, Lächeln, Kleidung enthält.&#10;&#10;Automatisch generierte Beschreibung">
            <a:extLst>
              <a:ext uri="{FF2B5EF4-FFF2-40B4-BE49-F238E27FC236}">
                <a16:creationId xmlns:a16="http://schemas.microsoft.com/office/drawing/2014/main" id="{F85322D1-0D2E-9D6E-174C-4F3E36D2F0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3" r="22301"/>
          <a:stretch/>
        </p:blipFill>
        <p:spPr>
          <a:xfrm>
            <a:off x="11730285" y="1591438"/>
            <a:ext cx="6557715" cy="8695562"/>
          </a:xfrm>
          <a:prstGeom prst="rect">
            <a:avLst/>
          </a:prstGeom>
        </p:spPr>
      </p:pic>
    </p:spTree>
    <p:extLst>
      <p:ext uri="{BB962C8B-B14F-4D97-AF65-F5344CB8AC3E}">
        <p14:creationId xmlns:p14="http://schemas.microsoft.com/office/powerpoint/2010/main" val="3682155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6F5C84B-5A7D-CDB6-2CE2-56CC70CE3743}"/>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2" name="Rechteck 1">
            <a:extLst>
              <a:ext uri="{FF2B5EF4-FFF2-40B4-BE49-F238E27FC236}">
                <a16:creationId xmlns:a16="http://schemas.microsoft.com/office/drawing/2014/main" id="{60ABE487-82D8-A581-5CA4-EF3153585B3B}"/>
              </a:ext>
            </a:extLst>
          </p:cNvPr>
          <p:cNvSpPr/>
          <p:nvPr/>
        </p:nvSpPr>
        <p:spPr>
          <a:xfrm>
            <a:off x="4930367" y="10021471"/>
            <a:ext cx="9144000" cy="307777"/>
          </a:xfrm>
          <a:prstGeom prst="rect">
            <a:avLst/>
          </a:prstGeom>
        </p:spPr>
        <p:txBody>
          <a:bodyPr>
            <a:spAutoFit/>
          </a:bodyPr>
          <a:lstStyle/>
          <a:p>
            <a:r>
              <a:rPr lang="de-DE" sz="1400" dirty="0"/>
              <a:t>Schenk, Marion ()2024: Das </a:t>
            </a:r>
            <a:r>
              <a:rPr lang="de-DE" sz="1400" dirty="0" err="1"/>
              <a:t>Habitogramm</a:t>
            </a:r>
            <a:r>
              <a:rPr lang="de-DE" sz="1400" dirty="0"/>
              <a:t> –systemisch, praktisch, gut. Göttingen: </a:t>
            </a:r>
            <a:r>
              <a:rPr lang="de-DE" sz="1400" dirty="0" err="1"/>
              <a:t>Vandenhoeck</a:t>
            </a:r>
            <a:r>
              <a:rPr lang="de-DE" sz="1400" dirty="0"/>
              <a:t> &amp;Ruprecht.</a:t>
            </a:r>
          </a:p>
        </p:txBody>
      </p:sp>
      <p:sp>
        <p:nvSpPr>
          <p:cNvPr id="3" name="Ellipse 1">
            <a:extLst>
              <a:ext uri="{FF2B5EF4-FFF2-40B4-BE49-F238E27FC236}">
                <a16:creationId xmlns:a16="http://schemas.microsoft.com/office/drawing/2014/main" id="{CBB0A234-C6CF-595C-E039-1BBA1A3D75F5}"/>
              </a:ext>
            </a:extLst>
          </p:cNvPr>
          <p:cNvSpPr/>
          <p:nvPr/>
        </p:nvSpPr>
        <p:spPr>
          <a:xfrm>
            <a:off x="716018" y="3110487"/>
            <a:ext cx="2053560" cy="2033013"/>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Bildung</a:t>
            </a:r>
          </a:p>
        </p:txBody>
      </p:sp>
      <p:sp>
        <p:nvSpPr>
          <p:cNvPr id="5" name="Ellipse 11">
            <a:extLst>
              <a:ext uri="{FF2B5EF4-FFF2-40B4-BE49-F238E27FC236}">
                <a16:creationId xmlns:a16="http://schemas.microsoft.com/office/drawing/2014/main" id="{D41BE34A-AD73-D09B-8EF8-BA290649C4BF}"/>
              </a:ext>
            </a:extLst>
          </p:cNvPr>
          <p:cNvSpPr/>
          <p:nvPr/>
        </p:nvSpPr>
        <p:spPr>
          <a:xfrm>
            <a:off x="4196129" y="4523643"/>
            <a:ext cx="2966306" cy="2505807"/>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Beziehungen</a:t>
            </a:r>
          </a:p>
        </p:txBody>
      </p:sp>
      <p:sp>
        <p:nvSpPr>
          <p:cNvPr id="8" name="Ellipse 12">
            <a:extLst>
              <a:ext uri="{FF2B5EF4-FFF2-40B4-BE49-F238E27FC236}">
                <a16:creationId xmlns:a16="http://schemas.microsoft.com/office/drawing/2014/main" id="{8B0FC591-B705-1F69-AE0D-8176FBB324EC}"/>
              </a:ext>
            </a:extLst>
          </p:cNvPr>
          <p:cNvSpPr/>
          <p:nvPr/>
        </p:nvSpPr>
        <p:spPr>
          <a:xfrm>
            <a:off x="1834567" y="4224706"/>
            <a:ext cx="2056856" cy="2134229"/>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Besitz</a:t>
            </a:r>
          </a:p>
        </p:txBody>
      </p:sp>
      <p:sp>
        <p:nvSpPr>
          <p:cNvPr id="11" name="Ellipse 13">
            <a:extLst>
              <a:ext uri="{FF2B5EF4-FFF2-40B4-BE49-F238E27FC236}">
                <a16:creationId xmlns:a16="http://schemas.microsoft.com/office/drawing/2014/main" id="{6B9CF040-7036-9085-04FD-B8582A23EA46}"/>
              </a:ext>
            </a:extLst>
          </p:cNvPr>
          <p:cNvSpPr/>
          <p:nvPr/>
        </p:nvSpPr>
        <p:spPr>
          <a:xfrm>
            <a:off x="2227197" y="5679622"/>
            <a:ext cx="2381616" cy="2043896"/>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Ansehen</a:t>
            </a:r>
          </a:p>
        </p:txBody>
      </p:sp>
      <p:sp>
        <p:nvSpPr>
          <p:cNvPr id="12" name="Ellipse 14">
            <a:extLst>
              <a:ext uri="{FF2B5EF4-FFF2-40B4-BE49-F238E27FC236}">
                <a16:creationId xmlns:a16="http://schemas.microsoft.com/office/drawing/2014/main" id="{3B489321-72D3-65FE-8B9D-30D87DC63C66}"/>
              </a:ext>
            </a:extLst>
          </p:cNvPr>
          <p:cNvSpPr/>
          <p:nvPr/>
        </p:nvSpPr>
        <p:spPr>
          <a:xfrm>
            <a:off x="5343524" y="3426803"/>
            <a:ext cx="1912328" cy="1595805"/>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Werte</a:t>
            </a:r>
          </a:p>
        </p:txBody>
      </p:sp>
      <p:sp>
        <p:nvSpPr>
          <p:cNvPr id="15" name="Ellipse 15">
            <a:extLst>
              <a:ext uri="{FF2B5EF4-FFF2-40B4-BE49-F238E27FC236}">
                <a16:creationId xmlns:a16="http://schemas.microsoft.com/office/drawing/2014/main" id="{C0E9E536-8640-BD13-5485-BE743A482953}"/>
              </a:ext>
            </a:extLst>
          </p:cNvPr>
          <p:cNvSpPr/>
          <p:nvPr/>
        </p:nvSpPr>
        <p:spPr>
          <a:xfrm>
            <a:off x="7162434" y="3204695"/>
            <a:ext cx="2573946" cy="2040021"/>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Auftreten</a:t>
            </a:r>
          </a:p>
        </p:txBody>
      </p:sp>
      <p:sp>
        <p:nvSpPr>
          <p:cNvPr id="16" name="Ellipse 16">
            <a:extLst>
              <a:ext uri="{FF2B5EF4-FFF2-40B4-BE49-F238E27FC236}">
                <a16:creationId xmlns:a16="http://schemas.microsoft.com/office/drawing/2014/main" id="{5800BEC8-3075-B49D-0FA5-9EC5C0642360}"/>
              </a:ext>
            </a:extLst>
          </p:cNvPr>
          <p:cNvSpPr/>
          <p:nvPr/>
        </p:nvSpPr>
        <p:spPr>
          <a:xfrm>
            <a:off x="2862994" y="2462841"/>
            <a:ext cx="2838269" cy="240951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Bedürfnisse</a:t>
            </a:r>
          </a:p>
        </p:txBody>
      </p:sp>
      <p:sp>
        <p:nvSpPr>
          <p:cNvPr id="17" name="Ellipse 18">
            <a:extLst>
              <a:ext uri="{FF2B5EF4-FFF2-40B4-BE49-F238E27FC236}">
                <a16:creationId xmlns:a16="http://schemas.microsoft.com/office/drawing/2014/main" id="{609B5BF4-360B-87FB-8942-0373A325B6CC}"/>
              </a:ext>
            </a:extLst>
          </p:cNvPr>
          <p:cNvSpPr/>
          <p:nvPr/>
        </p:nvSpPr>
        <p:spPr>
          <a:xfrm>
            <a:off x="4812138" y="6268601"/>
            <a:ext cx="2358540" cy="185832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Konsum</a:t>
            </a:r>
          </a:p>
        </p:txBody>
      </p:sp>
      <p:sp>
        <p:nvSpPr>
          <p:cNvPr id="18" name="Ellipse 19">
            <a:extLst>
              <a:ext uri="{FF2B5EF4-FFF2-40B4-BE49-F238E27FC236}">
                <a16:creationId xmlns:a16="http://schemas.microsoft.com/office/drawing/2014/main" id="{081A7ECC-7D2C-EDFD-ADE4-FBB0EA240F25}"/>
              </a:ext>
            </a:extLst>
          </p:cNvPr>
          <p:cNvSpPr/>
          <p:nvPr/>
        </p:nvSpPr>
        <p:spPr>
          <a:xfrm>
            <a:off x="6635447" y="5143501"/>
            <a:ext cx="2583839" cy="2111933"/>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Lebensstil</a:t>
            </a:r>
          </a:p>
        </p:txBody>
      </p:sp>
      <p:sp>
        <p:nvSpPr>
          <p:cNvPr id="19" name="Ellipse 20">
            <a:extLst>
              <a:ext uri="{FF2B5EF4-FFF2-40B4-BE49-F238E27FC236}">
                <a16:creationId xmlns:a16="http://schemas.microsoft.com/office/drawing/2014/main" id="{BB4CA1DE-2A08-8ADB-0F48-015D40143FFD}"/>
              </a:ext>
            </a:extLst>
          </p:cNvPr>
          <p:cNvSpPr/>
          <p:nvPr/>
        </p:nvSpPr>
        <p:spPr>
          <a:xfrm>
            <a:off x="8588985" y="4329794"/>
            <a:ext cx="3227877" cy="2699657"/>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Selbst-</a:t>
            </a:r>
          </a:p>
          <a:p>
            <a:pPr algn="ctr"/>
            <a:r>
              <a:rPr lang="de-DE" sz="2700" dirty="0" err="1">
                <a:solidFill>
                  <a:srgbClr val="7030A0"/>
                </a:solidFill>
              </a:rPr>
              <a:t>präsentation</a:t>
            </a:r>
            <a:endParaRPr lang="de-DE" sz="2700" dirty="0">
              <a:solidFill>
                <a:srgbClr val="7030A0"/>
              </a:solidFill>
            </a:endParaRPr>
          </a:p>
        </p:txBody>
      </p:sp>
      <p:sp>
        <p:nvSpPr>
          <p:cNvPr id="20" name="Ellipse 21">
            <a:extLst>
              <a:ext uri="{FF2B5EF4-FFF2-40B4-BE49-F238E27FC236}">
                <a16:creationId xmlns:a16="http://schemas.microsoft.com/office/drawing/2014/main" id="{3BB1B24A-1828-4007-D9B0-67E7F0544093}"/>
              </a:ext>
            </a:extLst>
          </p:cNvPr>
          <p:cNvSpPr/>
          <p:nvPr/>
        </p:nvSpPr>
        <p:spPr>
          <a:xfrm>
            <a:off x="119931" y="7197761"/>
            <a:ext cx="3245733" cy="2888274"/>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Kompetenzen</a:t>
            </a:r>
          </a:p>
        </p:txBody>
      </p:sp>
      <p:sp>
        <p:nvSpPr>
          <p:cNvPr id="21" name="Ellipse 22">
            <a:extLst>
              <a:ext uri="{FF2B5EF4-FFF2-40B4-BE49-F238E27FC236}">
                <a16:creationId xmlns:a16="http://schemas.microsoft.com/office/drawing/2014/main" id="{658B066B-000D-B077-A5A7-2D9418D3AB10}"/>
              </a:ext>
            </a:extLst>
          </p:cNvPr>
          <p:cNvSpPr/>
          <p:nvPr/>
        </p:nvSpPr>
        <p:spPr>
          <a:xfrm>
            <a:off x="2807765" y="7244191"/>
            <a:ext cx="3094345" cy="2957738"/>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Einstellungen</a:t>
            </a:r>
          </a:p>
        </p:txBody>
      </p:sp>
      <p:sp>
        <p:nvSpPr>
          <p:cNvPr id="22" name="Ellipse 23">
            <a:extLst>
              <a:ext uri="{FF2B5EF4-FFF2-40B4-BE49-F238E27FC236}">
                <a16:creationId xmlns:a16="http://schemas.microsoft.com/office/drawing/2014/main" id="{0E0E72AF-DF78-DE63-D83D-D77B07F03CC2}"/>
              </a:ext>
            </a:extLst>
          </p:cNvPr>
          <p:cNvSpPr/>
          <p:nvPr/>
        </p:nvSpPr>
        <p:spPr>
          <a:xfrm>
            <a:off x="6537080" y="7029450"/>
            <a:ext cx="2651988" cy="249372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Erziehung</a:t>
            </a:r>
          </a:p>
        </p:txBody>
      </p:sp>
      <p:sp>
        <p:nvSpPr>
          <p:cNvPr id="23" name="Ellipse 24">
            <a:extLst>
              <a:ext uri="{FF2B5EF4-FFF2-40B4-BE49-F238E27FC236}">
                <a16:creationId xmlns:a16="http://schemas.microsoft.com/office/drawing/2014/main" id="{9DBA15C7-E726-FF28-43A5-81ABE0D336D9}"/>
              </a:ext>
            </a:extLst>
          </p:cNvPr>
          <p:cNvSpPr/>
          <p:nvPr/>
        </p:nvSpPr>
        <p:spPr>
          <a:xfrm>
            <a:off x="8361484" y="6589518"/>
            <a:ext cx="1912328" cy="1595805"/>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Status</a:t>
            </a:r>
          </a:p>
        </p:txBody>
      </p:sp>
      <p:sp>
        <p:nvSpPr>
          <p:cNvPr id="24" name="Ellipse 25">
            <a:extLst>
              <a:ext uri="{FF2B5EF4-FFF2-40B4-BE49-F238E27FC236}">
                <a16:creationId xmlns:a16="http://schemas.microsoft.com/office/drawing/2014/main" id="{03C9B92F-D879-56C5-7FCB-43245E6644CD}"/>
              </a:ext>
            </a:extLst>
          </p:cNvPr>
          <p:cNvSpPr/>
          <p:nvPr/>
        </p:nvSpPr>
        <p:spPr>
          <a:xfrm>
            <a:off x="9851779" y="3158423"/>
            <a:ext cx="1912328" cy="1595805"/>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Macht</a:t>
            </a:r>
          </a:p>
        </p:txBody>
      </p:sp>
      <p:sp>
        <p:nvSpPr>
          <p:cNvPr id="25" name="Ellipse 26">
            <a:extLst>
              <a:ext uri="{FF2B5EF4-FFF2-40B4-BE49-F238E27FC236}">
                <a16:creationId xmlns:a16="http://schemas.microsoft.com/office/drawing/2014/main" id="{0274D3C6-FAFE-AECA-EBFB-A42DEAA3BC8D}"/>
              </a:ext>
            </a:extLst>
          </p:cNvPr>
          <p:cNvSpPr/>
          <p:nvPr/>
        </p:nvSpPr>
        <p:spPr>
          <a:xfrm>
            <a:off x="11443188" y="2769680"/>
            <a:ext cx="2518995" cy="2102672"/>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Hierarchie</a:t>
            </a:r>
          </a:p>
        </p:txBody>
      </p:sp>
      <p:sp>
        <p:nvSpPr>
          <p:cNvPr id="26" name="Ellipse 30">
            <a:extLst>
              <a:ext uri="{FF2B5EF4-FFF2-40B4-BE49-F238E27FC236}">
                <a16:creationId xmlns:a16="http://schemas.microsoft.com/office/drawing/2014/main" id="{F82394C5-654F-B36F-BEA1-7CDDE99AA8BC}"/>
              </a:ext>
            </a:extLst>
          </p:cNvPr>
          <p:cNvSpPr/>
          <p:nvPr/>
        </p:nvSpPr>
        <p:spPr>
          <a:xfrm>
            <a:off x="13805757" y="4621347"/>
            <a:ext cx="3763937" cy="363771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Berufliche Fähigkeiten und Fertigkeiten</a:t>
            </a:r>
          </a:p>
        </p:txBody>
      </p:sp>
      <p:sp>
        <p:nvSpPr>
          <p:cNvPr id="27" name="Ellipse 31">
            <a:extLst>
              <a:ext uri="{FF2B5EF4-FFF2-40B4-BE49-F238E27FC236}">
                <a16:creationId xmlns:a16="http://schemas.microsoft.com/office/drawing/2014/main" id="{3D307CE6-A9EF-A5F9-30A2-21656B1A1A70}"/>
              </a:ext>
            </a:extLst>
          </p:cNvPr>
          <p:cNvSpPr/>
          <p:nvPr/>
        </p:nvSpPr>
        <p:spPr>
          <a:xfrm>
            <a:off x="9797018" y="6373293"/>
            <a:ext cx="4244918" cy="3562513"/>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Zufriedenheit</a:t>
            </a:r>
          </a:p>
          <a:p>
            <a:pPr algn="ctr"/>
            <a:r>
              <a:rPr lang="de-DE" sz="2700" dirty="0">
                <a:solidFill>
                  <a:srgbClr val="7030A0"/>
                </a:solidFill>
              </a:rPr>
              <a:t>(Selbstwirksamkeit und Sinn)</a:t>
            </a:r>
          </a:p>
        </p:txBody>
      </p:sp>
      <p:sp>
        <p:nvSpPr>
          <p:cNvPr id="28" name="Ellipse 27">
            <a:extLst>
              <a:ext uri="{FF2B5EF4-FFF2-40B4-BE49-F238E27FC236}">
                <a16:creationId xmlns:a16="http://schemas.microsoft.com/office/drawing/2014/main" id="{46F4EBB9-186C-FD09-A9CC-1446198361C8}"/>
              </a:ext>
            </a:extLst>
          </p:cNvPr>
          <p:cNvSpPr/>
          <p:nvPr/>
        </p:nvSpPr>
        <p:spPr>
          <a:xfrm>
            <a:off x="11620687" y="4621348"/>
            <a:ext cx="2649230" cy="2408102"/>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Vertrauen</a:t>
            </a:r>
          </a:p>
        </p:txBody>
      </p:sp>
      <p:sp>
        <p:nvSpPr>
          <p:cNvPr id="29" name="Ellipse 28">
            <a:extLst>
              <a:ext uri="{FF2B5EF4-FFF2-40B4-BE49-F238E27FC236}">
                <a16:creationId xmlns:a16="http://schemas.microsoft.com/office/drawing/2014/main" id="{591A372A-C959-2196-B09C-86E2888B3F14}"/>
              </a:ext>
            </a:extLst>
          </p:cNvPr>
          <p:cNvSpPr/>
          <p:nvPr/>
        </p:nvSpPr>
        <p:spPr>
          <a:xfrm>
            <a:off x="13283946" y="7111400"/>
            <a:ext cx="3485086" cy="3074229"/>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r>
              <a:rPr lang="de-DE" sz="2700" dirty="0">
                <a:solidFill>
                  <a:srgbClr val="7030A0"/>
                </a:solidFill>
              </a:rPr>
              <a:t>Gewohnheiten</a:t>
            </a:r>
          </a:p>
        </p:txBody>
      </p:sp>
      <p:sp>
        <p:nvSpPr>
          <p:cNvPr id="30" name="TextBox 10">
            <a:extLst>
              <a:ext uri="{FF2B5EF4-FFF2-40B4-BE49-F238E27FC236}">
                <a16:creationId xmlns:a16="http://schemas.microsoft.com/office/drawing/2014/main" id="{3AB27270-D077-ABD3-9D33-1CCD46BADCA7}"/>
              </a:ext>
            </a:extLst>
          </p:cNvPr>
          <p:cNvSpPr txBox="1"/>
          <p:nvPr/>
        </p:nvSpPr>
        <p:spPr>
          <a:xfrm>
            <a:off x="918490" y="751212"/>
            <a:ext cx="16651204" cy="1462836"/>
          </a:xfrm>
          <a:prstGeom prst="rect">
            <a:avLst/>
          </a:prstGeom>
        </p:spPr>
        <p:txBody>
          <a:bodyPr wrap="square" lIns="0" tIns="0" rIns="0" bIns="0" rtlCol="0" anchor="t">
            <a:spAutoFit/>
          </a:bodyPr>
          <a:lstStyle/>
          <a:p>
            <a:pPr algn="l">
              <a:lnSpc>
                <a:spcPts val="12780"/>
              </a:lnSpc>
            </a:pPr>
            <a:r>
              <a:rPr lang="de-DE" sz="7000" dirty="0" err="1">
                <a:solidFill>
                  <a:srgbClr val="444A72"/>
                </a:solidFill>
                <a:latin typeface="Open Sans Bold"/>
              </a:rPr>
              <a:t>Habitogramm</a:t>
            </a:r>
            <a:r>
              <a:rPr lang="de-DE" sz="7000" dirty="0">
                <a:solidFill>
                  <a:srgbClr val="444A72"/>
                </a:solidFill>
                <a:latin typeface="Open Sans Bold"/>
              </a:rPr>
              <a:t>: </a:t>
            </a:r>
            <a:r>
              <a:rPr lang="de-DE" sz="5400" dirty="0">
                <a:solidFill>
                  <a:srgbClr val="444A72"/>
                </a:solidFill>
                <a:latin typeface="Open Sans Bold"/>
              </a:rPr>
              <a:t>Meine </a:t>
            </a:r>
            <a:r>
              <a:rPr lang="de-DE" sz="5400" dirty="0" err="1">
                <a:solidFill>
                  <a:srgbClr val="444A72"/>
                </a:solidFill>
                <a:latin typeface="Open Sans Bold"/>
              </a:rPr>
              <a:t>Haupthabitusanteile</a:t>
            </a:r>
            <a:endParaRPr lang="de-DE" sz="5400" dirty="0">
              <a:solidFill>
                <a:srgbClr val="444A72"/>
              </a:solidFill>
              <a:latin typeface="Open Sans Bold"/>
            </a:endParaRPr>
          </a:p>
        </p:txBody>
      </p:sp>
    </p:spTree>
    <p:extLst>
      <p:ext uri="{BB962C8B-B14F-4D97-AF65-F5344CB8AC3E}">
        <p14:creationId xmlns:p14="http://schemas.microsoft.com/office/powerpoint/2010/main" val="232324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3" name="TextBox 13"/>
          <p:cNvSpPr txBox="1"/>
          <p:nvPr/>
        </p:nvSpPr>
        <p:spPr>
          <a:xfrm>
            <a:off x="918491" y="6667500"/>
            <a:ext cx="9647034" cy="3378745"/>
          </a:xfrm>
          <a:prstGeom prst="rect">
            <a:avLst/>
          </a:prstGeom>
        </p:spPr>
        <p:txBody>
          <a:bodyPr wrap="square" lIns="0" tIns="0" rIns="0" bIns="0" rtlCol="0" anchor="t">
            <a:spAutoFit/>
          </a:bodyPr>
          <a:lstStyle/>
          <a:p>
            <a:pPr algn="l">
              <a:lnSpc>
                <a:spcPts val="3750"/>
              </a:lnSpc>
            </a:pPr>
            <a:r>
              <a:rPr lang="de-DE" sz="2700" b="1" dirty="0">
                <a:solidFill>
                  <a:srgbClr val="000000"/>
                </a:solidFill>
                <a:latin typeface="Open Sans Light"/>
              </a:rPr>
              <a:t>Ziele</a:t>
            </a:r>
          </a:p>
          <a:p>
            <a:pPr marL="457200" indent="-457200" algn="l">
              <a:lnSpc>
                <a:spcPts val="3750"/>
              </a:lnSpc>
              <a:buFont typeface="Arial" panose="020B0604020202020204" pitchFamily="34" charset="0"/>
              <a:buChar char="•"/>
            </a:pPr>
            <a:r>
              <a:rPr lang="de-DE" sz="2700" dirty="0">
                <a:solidFill>
                  <a:srgbClr val="000000"/>
                </a:solidFill>
                <a:latin typeface="Open Sans Light"/>
              </a:rPr>
              <a:t>Gemeinsamer Austausch und Reflexion eigener Erfahrungen</a:t>
            </a:r>
          </a:p>
          <a:p>
            <a:pPr marL="457200" indent="-457200" algn="l">
              <a:lnSpc>
                <a:spcPts val="3750"/>
              </a:lnSpc>
              <a:buFont typeface="Arial" panose="020B0604020202020204" pitchFamily="34" charset="0"/>
              <a:buChar char="•"/>
            </a:pPr>
            <a:r>
              <a:rPr lang="de-DE" sz="2700" dirty="0">
                <a:solidFill>
                  <a:srgbClr val="000000"/>
                </a:solidFill>
                <a:latin typeface="Open Sans Light"/>
              </a:rPr>
              <a:t>Kompetenzen und Ressourcen im Umgang mit kultureller Vielfalt bewusst nutzen</a:t>
            </a:r>
          </a:p>
          <a:p>
            <a:pPr marL="457200" indent="-457200" algn="l">
              <a:lnSpc>
                <a:spcPts val="3750"/>
              </a:lnSpc>
              <a:buFont typeface="Arial" panose="020B0604020202020204" pitchFamily="34" charset="0"/>
              <a:buChar char="•"/>
            </a:pPr>
            <a:r>
              <a:rPr lang="de-DE" sz="2700" dirty="0">
                <a:solidFill>
                  <a:srgbClr val="000000"/>
                </a:solidFill>
                <a:latin typeface="Open Sans Light"/>
              </a:rPr>
              <a:t>Souveränes Auftreten in beruflichen Situationen</a:t>
            </a:r>
          </a:p>
          <a:p>
            <a:pPr marL="457200" indent="-457200" algn="l">
              <a:lnSpc>
                <a:spcPts val="3750"/>
              </a:lnSpc>
              <a:buFont typeface="Arial" panose="020B0604020202020204" pitchFamily="34" charset="0"/>
              <a:buChar char="•"/>
            </a:pPr>
            <a:endParaRPr lang="de-DE" sz="27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Agil kann ich schon</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20" name="TextBox 13">
            <a:extLst>
              <a:ext uri="{FF2B5EF4-FFF2-40B4-BE49-F238E27FC236}">
                <a16:creationId xmlns:a16="http://schemas.microsoft.com/office/drawing/2014/main" id="{922F1E9C-277A-59FC-0AA3-7F76986436E2}"/>
              </a:ext>
            </a:extLst>
          </p:cNvPr>
          <p:cNvSpPr txBox="1"/>
          <p:nvPr/>
        </p:nvSpPr>
        <p:spPr>
          <a:xfrm>
            <a:off x="918491" y="2471793"/>
            <a:ext cx="9536825" cy="4452501"/>
          </a:xfrm>
          <a:prstGeom prst="rect">
            <a:avLst/>
          </a:prstGeom>
        </p:spPr>
        <p:txBody>
          <a:bodyPr wrap="square" lIns="0" tIns="0" rIns="0" bIns="0" rtlCol="0" anchor="t">
            <a:spAutoFit/>
          </a:bodyPr>
          <a:lstStyle/>
          <a:p>
            <a:pPr algn="l">
              <a:lnSpc>
                <a:spcPts val="3750"/>
              </a:lnSpc>
            </a:pPr>
            <a:r>
              <a:rPr lang="de-DE" sz="2700" b="1" dirty="0">
                <a:latin typeface="Open Sans Light"/>
              </a:rPr>
              <a:t>Idee</a:t>
            </a:r>
          </a:p>
          <a:p>
            <a:pPr>
              <a:lnSpc>
                <a:spcPts val="3750"/>
              </a:lnSpc>
            </a:pPr>
            <a:r>
              <a:rPr lang="de-DE" sz="2700" dirty="0">
                <a:solidFill>
                  <a:srgbClr val="000000"/>
                </a:solidFill>
                <a:latin typeface="Open Sans Light"/>
              </a:rPr>
              <a:t>Wenn in der eigenen Identität Migration eine Rolle spielt, wirkt sich das häufig in irgendeiner Form auf die Bildungs- und Berufsbiographie aus. Wir wollen einen Raum für Erfahrungsaustausch und Potentialentfaltung aufspannen. Wir nutzen im Workshop eine Vielfalt an Methoden, die darauf abzielen, die eigenen Ressourcen bewusst zu machen und kompetent und selbstbewusst damit umzugehen.</a:t>
            </a:r>
          </a:p>
          <a:p>
            <a:endParaRPr lang="de-DE" kern="100" dirty="0">
              <a:latin typeface="Calibri" panose="020F0502020204030204" pitchFamily="34" charset="0"/>
              <a:ea typeface="Calibri" panose="020F0502020204030204" pitchFamily="34" charset="0"/>
              <a:cs typeface="Times New Roman" panose="02020603050405020304" pitchFamily="18" charset="0"/>
            </a:endParaRPr>
          </a:p>
          <a:p>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5" name="Grafik 4" descr="Ein Bild, das Person, Menschliches Gesicht, Lächeln, Kleidung enthält.&#10;&#10;Automatisch generierte Beschreibung">
            <a:extLst>
              <a:ext uri="{FF2B5EF4-FFF2-40B4-BE49-F238E27FC236}">
                <a16:creationId xmlns:a16="http://schemas.microsoft.com/office/drawing/2014/main" id="{16B0016F-B27C-524F-B44B-F32F9EF0E7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423" r="22301"/>
          <a:stretch/>
        </p:blipFill>
        <p:spPr>
          <a:xfrm>
            <a:off x="11730285" y="1591438"/>
            <a:ext cx="6557715" cy="869556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989821" y="2628900"/>
            <a:ext cx="9536825" cy="4817537"/>
          </a:xfrm>
          <a:prstGeom prst="rect">
            <a:avLst/>
          </a:prstGeom>
        </p:spPr>
        <p:txBody>
          <a:bodyPr wrap="square" lIns="0" tIns="0" rIns="0" bIns="0" rtlCol="0" anchor="t">
            <a:spAutoFit/>
          </a:bodyPr>
          <a:lstStyle/>
          <a:p>
            <a:pPr>
              <a:lnSpc>
                <a:spcPts val="3750"/>
              </a:lnSpc>
            </a:pPr>
            <a:r>
              <a:rPr lang="de-DE" sz="27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Praxistransfer</a:t>
            </a:r>
          </a:p>
          <a:p>
            <a:pPr>
              <a:lnSpc>
                <a:spcPts val="3750"/>
              </a:lnSpc>
            </a:pPr>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lnSpc>
                <a:spcPts val="3750"/>
              </a:lnSpc>
            </a:pPr>
            <a:r>
              <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rPr>
              <a:t>Tandemarbeit: </a:t>
            </a:r>
          </a:p>
          <a:p>
            <a:pPr marL="342900" indent="-342900" algn="l">
              <a:lnSpc>
                <a:spcPts val="3750"/>
              </a:lnSpc>
              <a:buFont typeface="Arial" panose="020B0604020202020204" pitchFamily="34" charset="0"/>
              <a:buChar char="•"/>
            </a:pPr>
            <a:r>
              <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rPr>
              <a:t>Wie kann ich meine Stärken, die ich durch meinen Hintergrund habe, nutzen und weiter ausbauen? </a:t>
            </a:r>
          </a:p>
          <a:p>
            <a:pPr marL="342900" indent="-342900" algn="l">
              <a:lnSpc>
                <a:spcPts val="3750"/>
              </a:lnSpc>
              <a:buFont typeface="Arial" panose="020B0604020202020204" pitchFamily="34" charset="0"/>
              <a:buChar char="•"/>
            </a:pPr>
            <a:r>
              <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rPr>
              <a:t>Wie kann ich meine Stärken im Studiums- /beruflichen Kontext gezielter nutzen?</a:t>
            </a:r>
          </a:p>
          <a:p>
            <a:pPr marL="342900" indent="-342900" algn="l">
              <a:lnSpc>
                <a:spcPts val="3750"/>
              </a:lnSpc>
              <a:buFont typeface="Arial" panose="020B0604020202020204" pitchFamily="34" charset="0"/>
              <a:buChar char="•"/>
            </a:pPr>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lnSpc>
                <a:spcPts val="3750"/>
              </a:lnSpc>
            </a:pPr>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lnSpc>
                <a:spcPts val="3750"/>
              </a:lnSpc>
            </a:pPr>
            <a:endParaRPr lang="de-DE" sz="20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Ressourcen</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20</a:t>
            </a:fld>
            <a:endParaRPr lang="en-US" dirty="0"/>
          </a:p>
        </p:txBody>
      </p:sp>
      <p:sp>
        <p:nvSpPr>
          <p:cNvPr id="3" name="Freeform 37">
            <a:extLst>
              <a:ext uri="{FF2B5EF4-FFF2-40B4-BE49-F238E27FC236}">
                <a16:creationId xmlns:a16="http://schemas.microsoft.com/office/drawing/2014/main" id="{45B9FB70-A133-6E1A-1EA2-BB1B57715EB1}"/>
              </a:ext>
            </a:extLst>
          </p:cNvPr>
          <p:cNvSpPr/>
          <p:nvPr/>
        </p:nvSpPr>
        <p:spPr>
          <a:xfrm>
            <a:off x="11751084" y="1591432"/>
            <a:ext cx="6521676" cy="8695568"/>
          </a:xfrm>
          <a:custGeom>
            <a:avLst/>
            <a:gdLst/>
            <a:ahLst/>
            <a:cxnLst/>
            <a:rect l="l" t="t" r="r" b="b"/>
            <a:pathLst>
              <a:path w="6521676" h="8695568">
                <a:moveTo>
                  <a:pt x="0" y="0"/>
                </a:moveTo>
                <a:lnTo>
                  <a:pt x="6521675" y="0"/>
                </a:lnTo>
                <a:lnTo>
                  <a:pt x="6521675" y="8695568"/>
                </a:lnTo>
                <a:lnTo>
                  <a:pt x="0" y="8695568"/>
                </a:lnTo>
                <a:lnTo>
                  <a:pt x="0" y="0"/>
                </a:lnTo>
                <a:close/>
              </a:path>
            </a:pathLst>
          </a:custGeom>
          <a:blipFill>
            <a:blip r:embed="rId4">
              <a:extLst>
                <a:ext uri="{28A0092B-C50C-407E-A947-70E740481C1C}">
                  <a14:useLocalDpi xmlns:a14="http://schemas.microsoft.com/office/drawing/2010/main"/>
                </a:ext>
              </a:extLst>
            </a:blip>
            <a:stretch>
              <a:fillRect/>
            </a:stretch>
          </a:blipFill>
        </p:spPr>
        <p:txBody>
          <a:bodyPr/>
          <a:lstStyle/>
          <a:p>
            <a:endParaRPr lang="de-DE"/>
          </a:p>
        </p:txBody>
      </p:sp>
    </p:spTree>
    <p:extLst>
      <p:ext uri="{BB962C8B-B14F-4D97-AF65-F5344CB8AC3E}">
        <p14:creationId xmlns:p14="http://schemas.microsoft.com/office/powerpoint/2010/main" val="353596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89821" y="2628900"/>
            <a:ext cx="15240779" cy="2891433"/>
          </a:xfrm>
          <a:prstGeom prst="rect">
            <a:avLst/>
          </a:prstGeom>
        </p:spPr>
        <p:txBody>
          <a:bodyPr wrap="square" lIns="0" tIns="0" rIns="0" bIns="0" rtlCol="0" anchor="t">
            <a:spAutoFit/>
          </a:bodyPr>
          <a:lstStyle/>
          <a:p>
            <a:pPr>
              <a:lnSpc>
                <a:spcPts val="3750"/>
              </a:lnSpc>
            </a:pPr>
            <a:endParaRPr lang="de-DE" sz="2000" dirty="0">
              <a:solidFill>
                <a:srgbClr val="000000"/>
              </a:solidFill>
              <a:latin typeface="Open Sans Light"/>
            </a:endParaRPr>
          </a:p>
          <a:p>
            <a:pPr>
              <a:lnSpc>
                <a:spcPts val="3750"/>
              </a:lnSpc>
            </a:pPr>
            <a:r>
              <a:rPr lang="de-DE" sz="2700" dirty="0" err="1">
                <a:solidFill>
                  <a:srgbClr val="000000"/>
                </a:solidFill>
                <a:latin typeface="Open Sans Light"/>
              </a:rPr>
              <a:t>ReMIND</a:t>
            </a:r>
            <a:r>
              <a:rPr lang="de-DE" sz="2700" dirty="0">
                <a:solidFill>
                  <a:srgbClr val="000000"/>
                </a:solidFill>
                <a:latin typeface="Open Sans Light"/>
              </a:rPr>
              <a:t> Glas auf Blättern: </a:t>
            </a:r>
          </a:p>
          <a:p>
            <a:pPr>
              <a:lnSpc>
                <a:spcPts val="3750"/>
              </a:lnSpc>
            </a:pPr>
            <a:endParaRPr lang="de-DE" sz="2700" dirty="0">
              <a:solidFill>
                <a:srgbClr val="000000"/>
              </a:solidFill>
              <a:latin typeface="Open Sans Light"/>
            </a:endParaRPr>
          </a:p>
          <a:p>
            <a:pPr>
              <a:lnSpc>
                <a:spcPts val="3750"/>
              </a:lnSpc>
            </a:pPr>
            <a:r>
              <a:rPr lang="de-DE" sz="2700" dirty="0">
                <a:solidFill>
                  <a:srgbClr val="000000"/>
                </a:solidFill>
                <a:latin typeface="Open Sans Light"/>
              </a:rPr>
              <a:t>Bitte schreibe deine Sätze/Ressourcen/Erfahrungen oder Inspirationen von heute auf!</a:t>
            </a:r>
          </a:p>
          <a:p>
            <a:pPr marL="342900" indent="-342900">
              <a:lnSpc>
                <a:spcPts val="3750"/>
              </a:lnSpc>
              <a:buFont typeface="Arial" panose="020B0604020202020204" pitchFamily="34" charset="0"/>
              <a:buChar char="•"/>
            </a:pPr>
            <a:endParaRPr lang="de-DE" sz="2700" dirty="0">
              <a:solidFill>
                <a:srgbClr val="000000"/>
              </a:solidFill>
              <a:latin typeface="Open Sans Light"/>
            </a:endParaRPr>
          </a:p>
          <a:p>
            <a:pPr>
              <a:lnSpc>
                <a:spcPts val="3750"/>
              </a:lnSpc>
            </a:pPr>
            <a:endParaRPr lang="de-DE" sz="27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Einzelarbeit</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58258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89821" y="2628900"/>
            <a:ext cx="15240779" cy="3378745"/>
          </a:xfrm>
          <a:prstGeom prst="rect">
            <a:avLst/>
          </a:prstGeom>
        </p:spPr>
        <p:txBody>
          <a:bodyPr wrap="square" lIns="0" tIns="0" rIns="0" bIns="0" rtlCol="0" anchor="t">
            <a:spAutoFit/>
          </a:bodyPr>
          <a:lstStyle/>
          <a:p>
            <a:pPr>
              <a:lnSpc>
                <a:spcPts val="3750"/>
              </a:lnSpc>
            </a:pPr>
            <a:endParaRPr lang="de-DE" sz="2000" dirty="0">
              <a:solidFill>
                <a:srgbClr val="000000"/>
              </a:solidFill>
              <a:latin typeface="Open Sans Light"/>
            </a:endParaRPr>
          </a:p>
          <a:p>
            <a:pPr>
              <a:lnSpc>
                <a:spcPts val="3750"/>
              </a:lnSpc>
            </a:pPr>
            <a:endParaRPr lang="de-DE" sz="2000" dirty="0">
              <a:solidFill>
                <a:srgbClr val="000000"/>
              </a:solidFill>
              <a:latin typeface="Open Sans Light"/>
            </a:endParaRPr>
          </a:p>
          <a:p>
            <a:pPr marL="342900" indent="-342900">
              <a:lnSpc>
                <a:spcPts val="3750"/>
              </a:lnSpc>
              <a:buFont typeface="Arial" panose="020B0604020202020204" pitchFamily="34" charset="0"/>
              <a:buChar char="•"/>
            </a:pPr>
            <a:endParaRPr lang="de-DE" sz="2700" dirty="0">
              <a:solidFill>
                <a:srgbClr val="000000"/>
              </a:solidFill>
              <a:latin typeface="Open Sans Light"/>
            </a:endParaRPr>
          </a:p>
          <a:p>
            <a:pPr marL="342900" indent="-342900">
              <a:lnSpc>
                <a:spcPts val="3750"/>
              </a:lnSpc>
              <a:buFont typeface="Arial" panose="020B0604020202020204" pitchFamily="34" charset="0"/>
              <a:buChar char="•"/>
            </a:pPr>
            <a:r>
              <a:rPr lang="de-DE" sz="2700" dirty="0">
                <a:solidFill>
                  <a:srgbClr val="000000"/>
                </a:solidFill>
                <a:latin typeface="Open Sans Light"/>
              </a:rPr>
              <a:t>Was nehme ich mit?</a:t>
            </a:r>
          </a:p>
          <a:p>
            <a:pPr marL="342900" indent="-342900">
              <a:lnSpc>
                <a:spcPts val="3750"/>
              </a:lnSpc>
              <a:buFont typeface="Arial" panose="020B0604020202020204" pitchFamily="34" charset="0"/>
              <a:buChar char="•"/>
            </a:pPr>
            <a:r>
              <a:rPr lang="de-DE" sz="2700" dirty="0">
                <a:solidFill>
                  <a:srgbClr val="000000"/>
                </a:solidFill>
                <a:latin typeface="Open Sans Light"/>
              </a:rPr>
              <a:t>Was würde ich noch brauchen? Was würde mich weiterhin stärken?</a:t>
            </a:r>
          </a:p>
          <a:p>
            <a:pPr marL="342900" indent="-342900">
              <a:lnSpc>
                <a:spcPts val="3750"/>
              </a:lnSpc>
              <a:buFont typeface="Arial" panose="020B0604020202020204" pitchFamily="34" charset="0"/>
              <a:buChar char="•"/>
            </a:pPr>
            <a:r>
              <a:rPr lang="de-DE" sz="2700" dirty="0">
                <a:solidFill>
                  <a:srgbClr val="000000"/>
                </a:solidFill>
                <a:latin typeface="Open Sans Light"/>
              </a:rPr>
              <a:t>Wie kann ich das aufsuchen?</a:t>
            </a:r>
          </a:p>
          <a:p>
            <a:pPr>
              <a:lnSpc>
                <a:spcPts val="3750"/>
              </a:lnSpc>
            </a:pPr>
            <a:endParaRPr lang="de-DE" sz="27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Abschluss</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55729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89821" y="2628900"/>
            <a:ext cx="9220979" cy="7277249"/>
          </a:xfrm>
          <a:prstGeom prst="rect">
            <a:avLst/>
          </a:prstGeom>
        </p:spPr>
        <p:txBody>
          <a:bodyPr wrap="square" lIns="0" tIns="0" rIns="0" bIns="0" rtlCol="0" anchor="t">
            <a:spAutoFit/>
          </a:bodyPr>
          <a:lstStyle/>
          <a:p>
            <a:pPr>
              <a:lnSpc>
                <a:spcPts val="3750"/>
              </a:lnSpc>
            </a:pPr>
            <a:r>
              <a:rPr lang="de-DE" sz="2700" b="1" dirty="0">
                <a:solidFill>
                  <a:srgbClr val="000000"/>
                </a:solidFill>
                <a:latin typeface="Open Sans Light"/>
              </a:rPr>
              <a:t>Einführung</a:t>
            </a:r>
          </a:p>
          <a:p>
            <a:pPr marL="457200" indent="-457200">
              <a:lnSpc>
                <a:spcPts val="3750"/>
              </a:lnSpc>
              <a:buFont typeface="Arial" panose="020B0604020202020204" pitchFamily="34" charset="0"/>
              <a:buChar char="•"/>
            </a:pPr>
            <a:r>
              <a:rPr lang="de-DE" sz="2700" dirty="0">
                <a:solidFill>
                  <a:srgbClr val="000000"/>
                </a:solidFill>
                <a:latin typeface="Open Sans Light"/>
              </a:rPr>
              <a:t>Was sind Persönlichkeit und Identität?</a:t>
            </a:r>
          </a:p>
          <a:p>
            <a:pPr>
              <a:lnSpc>
                <a:spcPts val="3750"/>
              </a:lnSpc>
            </a:pPr>
            <a:endParaRPr lang="de-DE" sz="2700" dirty="0">
              <a:solidFill>
                <a:srgbClr val="000000"/>
              </a:solidFill>
              <a:latin typeface="Open Sans Light"/>
            </a:endParaRPr>
          </a:p>
          <a:p>
            <a:pPr>
              <a:lnSpc>
                <a:spcPts val="3750"/>
              </a:lnSpc>
            </a:pPr>
            <a:r>
              <a:rPr lang="de-DE" sz="2700" b="1" dirty="0">
                <a:solidFill>
                  <a:srgbClr val="000000"/>
                </a:solidFill>
                <a:latin typeface="Open Sans Light"/>
              </a:rPr>
              <a:t>Individuelle Erfahrungen</a:t>
            </a:r>
          </a:p>
          <a:p>
            <a:pPr marL="457200" indent="-457200">
              <a:lnSpc>
                <a:spcPts val="3750"/>
              </a:lnSpc>
              <a:buFont typeface="Arial" panose="020B0604020202020204" pitchFamily="34" charset="0"/>
              <a:buChar char="•"/>
            </a:pPr>
            <a:r>
              <a:rPr lang="de-DE" sz="2700" dirty="0">
                <a:solidFill>
                  <a:srgbClr val="000000"/>
                </a:solidFill>
                <a:latin typeface="Open Sans Light"/>
              </a:rPr>
              <a:t>Welche habe ich?</a:t>
            </a:r>
          </a:p>
          <a:p>
            <a:pPr marL="457200" indent="-457200">
              <a:lnSpc>
                <a:spcPts val="3750"/>
              </a:lnSpc>
              <a:buFont typeface="Arial" panose="020B0604020202020204" pitchFamily="34" charset="0"/>
              <a:buChar char="•"/>
            </a:pPr>
            <a:r>
              <a:rPr lang="de-DE" sz="2700" dirty="0">
                <a:solidFill>
                  <a:srgbClr val="000000"/>
                </a:solidFill>
                <a:latin typeface="Open Sans Light"/>
              </a:rPr>
              <a:t>Persönliche Stärken/Ressourcen erkennen</a:t>
            </a:r>
          </a:p>
          <a:p>
            <a:pPr>
              <a:lnSpc>
                <a:spcPts val="3750"/>
              </a:lnSpc>
            </a:pPr>
            <a:endParaRPr lang="de-DE" sz="2700" dirty="0">
              <a:solidFill>
                <a:srgbClr val="000000"/>
              </a:solidFill>
              <a:latin typeface="Open Sans Light"/>
            </a:endParaRPr>
          </a:p>
          <a:p>
            <a:pPr>
              <a:lnSpc>
                <a:spcPts val="3750"/>
              </a:lnSpc>
            </a:pPr>
            <a:r>
              <a:rPr lang="de-DE" sz="2700" b="1" dirty="0">
                <a:solidFill>
                  <a:srgbClr val="000000"/>
                </a:solidFill>
                <a:latin typeface="Open Sans Light"/>
              </a:rPr>
              <a:t>Umgang mit Glaubenssätzen</a:t>
            </a:r>
          </a:p>
          <a:p>
            <a:pPr marL="457200" indent="-457200">
              <a:lnSpc>
                <a:spcPts val="3750"/>
              </a:lnSpc>
              <a:buFont typeface="Arial" panose="020B0604020202020204" pitchFamily="34" charset="0"/>
              <a:buChar char="•"/>
            </a:pPr>
            <a:r>
              <a:rPr lang="de-DE" sz="2700" dirty="0">
                <a:solidFill>
                  <a:srgbClr val="000000"/>
                </a:solidFill>
                <a:latin typeface="Open Sans Light"/>
              </a:rPr>
              <a:t>Motive, Wertvorstellungen und Glaubenssätze, die mein Verhalten prägen:</a:t>
            </a:r>
            <a:br>
              <a:rPr lang="de-DE" sz="2700" dirty="0">
                <a:solidFill>
                  <a:srgbClr val="000000"/>
                </a:solidFill>
                <a:latin typeface="Open Sans Light"/>
              </a:rPr>
            </a:br>
            <a:r>
              <a:rPr lang="de-DE" sz="2700" dirty="0">
                <a:solidFill>
                  <a:srgbClr val="000000"/>
                </a:solidFill>
                <a:latin typeface="Open Sans Light"/>
              </a:rPr>
              <a:t>Welche sind hilfreich und welche sind hinderlich?</a:t>
            </a:r>
          </a:p>
          <a:p>
            <a:pPr marL="457200" indent="-457200">
              <a:lnSpc>
                <a:spcPts val="3750"/>
              </a:lnSpc>
              <a:buFont typeface="Arial" panose="020B0604020202020204" pitchFamily="34" charset="0"/>
              <a:buChar char="•"/>
            </a:pPr>
            <a:r>
              <a:rPr lang="de-DE" sz="2700" dirty="0">
                <a:solidFill>
                  <a:srgbClr val="000000"/>
                </a:solidFill>
                <a:latin typeface="Open Sans Light"/>
              </a:rPr>
              <a:t>Umgang mit dysfunktionalen Glaubenssätzen –&gt; Auflösung</a:t>
            </a:r>
          </a:p>
          <a:p>
            <a:pPr marL="457200" indent="-457200">
              <a:lnSpc>
                <a:spcPts val="3750"/>
              </a:lnSpc>
              <a:buFont typeface="Arial" panose="020B0604020202020204" pitchFamily="34" charset="0"/>
              <a:buChar char="•"/>
            </a:pPr>
            <a:endParaRPr lang="de-DE" sz="2700" dirty="0">
              <a:solidFill>
                <a:srgbClr val="000000"/>
              </a:solidFill>
              <a:latin typeface="Open Sans Light"/>
            </a:endParaRPr>
          </a:p>
          <a:p>
            <a:pPr algn="l">
              <a:lnSpc>
                <a:spcPts val="3750"/>
              </a:lnSpc>
            </a:pPr>
            <a:endParaRPr lang="de-DE" sz="27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Workshopinhalte Übersicht</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3" name="TextBox 13">
            <a:extLst>
              <a:ext uri="{FF2B5EF4-FFF2-40B4-BE49-F238E27FC236}">
                <a16:creationId xmlns:a16="http://schemas.microsoft.com/office/drawing/2014/main" id="{6CE5F840-6380-01A8-8E90-7254A54CF369}"/>
              </a:ext>
            </a:extLst>
          </p:cNvPr>
          <p:cNvSpPr txBox="1"/>
          <p:nvPr/>
        </p:nvSpPr>
        <p:spPr>
          <a:xfrm>
            <a:off x="10591800" y="2628900"/>
            <a:ext cx="7391400" cy="3866058"/>
          </a:xfrm>
          <a:prstGeom prst="rect">
            <a:avLst/>
          </a:prstGeom>
        </p:spPr>
        <p:txBody>
          <a:bodyPr wrap="square" lIns="0" tIns="0" rIns="0" bIns="0" rtlCol="0" anchor="t">
            <a:spAutoFit/>
          </a:bodyPr>
          <a:lstStyle/>
          <a:p>
            <a:pPr>
              <a:lnSpc>
                <a:spcPts val="3750"/>
              </a:lnSpc>
            </a:pPr>
            <a:r>
              <a:rPr lang="de-DE" sz="2700" b="1" dirty="0">
                <a:solidFill>
                  <a:srgbClr val="000000"/>
                </a:solidFill>
                <a:latin typeface="Open Sans Light"/>
              </a:rPr>
              <a:t>Praxistransfer </a:t>
            </a:r>
          </a:p>
          <a:p>
            <a:pPr marL="457200" indent="-457200">
              <a:lnSpc>
                <a:spcPts val="3750"/>
              </a:lnSpc>
              <a:buFont typeface="Arial" panose="020B0604020202020204" pitchFamily="34" charset="0"/>
              <a:buChar char="•"/>
            </a:pPr>
            <a:r>
              <a:rPr lang="de-DE" sz="2700" dirty="0">
                <a:solidFill>
                  <a:srgbClr val="000000"/>
                </a:solidFill>
                <a:latin typeface="Open Sans Light"/>
              </a:rPr>
              <a:t>Ressourcenorientierung statt Fehlersuche</a:t>
            </a:r>
          </a:p>
          <a:p>
            <a:pPr marL="457200" indent="-457200">
              <a:lnSpc>
                <a:spcPts val="3750"/>
              </a:lnSpc>
              <a:buFont typeface="Arial" panose="020B0604020202020204" pitchFamily="34" charset="0"/>
              <a:buChar char="•"/>
            </a:pPr>
            <a:r>
              <a:rPr lang="de-DE" sz="2700" dirty="0">
                <a:solidFill>
                  <a:srgbClr val="000000"/>
                </a:solidFill>
                <a:latin typeface="Open Sans Light"/>
              </a:rPr>
              <a:t>Selbstoptimierung: Wie meine Stärken nutzen und weiter ausbauen?</a:t>
            </a:r>
          </a:p>
          <a:p>
            <a:pPr marL="457200" indent="-457200">
              <a:lnSpc>
                <a:spcPts val="3750"/>
              </a:lnSpc>
              <a:buFont typeface="Arial" panose="020B0604020202020204" pitchFamily="34" charset="0"/>
              <a:buChar char="•"/>
            </a:pPr>
            <a:r>
              <a:rPr lang="de-DE" sz="2700" dirty="0">
                <a:solidFill>
                  <a:srgbClr val="000000"/>
                </a:solidFill>
                <a:latin typeface="Open Sans Light"/>
              </a:rPr>
              <a:t>Transformation: Persönliche Stärken im Studiums-/Berufskontext nutzen? </a:t>
            </a:r>
            <a:r>
              <a:rPr lang="de-DE" sz="2700" dirty="0">
                <a:solidFill>
                  <a:srgbClr val="000000"/>
                </a:solidFill>
                <a:latin typeface="Open Sans Light"/>
                <a:sym typeface="Wingdings" pitchFamily="2" charset="2"/>
              </a:rPr>
              <a:t> gezielte Einsatzmöglichkeiten</a:t>
            </a:r>
            <a:endParaRPr lang="de-DE" sz="2700" dirty="0">
              <a:solidFill>
                <a:srgbClr val="000000"/>
              </a:solidFill>
              <a:latin typeface="Open Sans Light"/>
            </a:endParaRPr>
          </a:p>
          <a:p>
            <a:pPr marL="457200" indent="-457200" algn="l">
              <a:lnSpc>
                <a:spcPts val="3750"/>
              </a:lnSpc>
              <a:buFont typeface="Arial" panose="020B0604020202020204" pitchFamily="34" charset="0"/>
              <a:buChar char="•"/>
            </a:pPr>
            <a:endParaRPr lang="de-DE" sz="2700" dirty="0">
              <a:solidFill>
                <a:srgbClr val="000000"/>
              </a:solidFill>
              <a:latin typeface="Open Sans Light"/>
            </a:endParaRPr>
          </a:p>
        </p:txBody>
      </p:sp>
      <p:pic>
        <p:nvPicPr>
          <p:cNvPr id="2" name="Grafik 1" descr="Ein Bild, das Himmel, draußen, Geländer enthält.&#10;&#10;Automatisch generierte Beschreibung">
            <a:extLst>
              <a:ext uri="{FF2B5EF4-FFF2-40B4-BE49-F238E27FC236}">
                <a16:creationId xmlns:a16="http://schemas.microsoft.com/office/drawing/2014/main" id="{9470F189-67B3-AD2E-F0D4-071D8039A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5670" y="6412588"/>
            <a:ext cx="5534531" cy="3113174"/>
          </a:xfrm>
          <a:prstGeom prst="rect">
            <a:avLst/>
          </a:prstGeom>
        </p:spPr>
      </p:pic>
      <p:pic>
        <p:nvPicPr>
          <p:cNvPr id="5" name="Grafik 4" descr="Route zwei Stecknadeln mit Weg mit einfarbiger Füllung">
            <a:extLst>
              <a:ext uri="{FF2B5EF4-FFF2-40B4-BE49-F238E27FC236}">
                <a16:creationId xmlns:a16="http://schemas.microsoft.com/office/drawing/2014/main" id="{1428DEAD-9878-7299-B0FB-CC08BEB6FF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6390" y="8434915"/>
            <a:ext cx="1112612" cy="1112612"/>
          </a:xfrm>
          <a:prstGeom prst="rect">
            <a:avLst/>
          </a:prstGeom>
        </p:spPr>
      </p:pic>
    </p:spTree>
    <p:extLst>
      <p:ext uri="{BB962C8B-B14F-4D97-AF65-F5344CB8AC3E}">
        <p14:creationId xmlns:p14="http://schemas.microsoft.com/office/powerpoint/2010/main" val="373475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89821" y="2628900"/>
            <a:ext cx="15240779" cy="3866058"/>
          </a:xfrm>
          <a:prstGeom prst="rect">
            <a:avLst/>
          </a:prstGeom>
        </p:spPr>
        <p:txBody>
          <a:bodyPr wrap="square" lIns="0" tIns="0" rIns="0" bIns="0" rtlCol="0" anchor="t">
            <a:spAutoFit/>
          </a:bodyPr>
          <a:lstStyle/>
          <a:p>
            <a:pPr>
              <a:lnSpc>
                <a:spcPts val="3750"/>
              </a:lnSpc>
            </a:pPr>
            <a:endParaRPr lang="de-DE" sz="2800" b="1" dirty="0">
              <a:solidFill>
                <a:srgbClr val="000000"/>
              </a:solidFill>
              <a:latin typeface="Open Sans Light"/>
            </a:endParaRPr>
          </a:p>
          <a:p>
            <a:pPr marL="342900" indent="-342900">
              <a:lnSpc>
                <a:spcPts val="3750"/>
              </a:lnSpc>
              <a:buFont typeface="Arial" panose="020B0604020202020204" pitchFamily="34" charset="0"/>
              <a:buChar char="•"/>
            </a:pPr>
            <a:r>
              <a:rPr lang="de-DE" sz="2800" dirty="0">
                <a:solidFill>
                  <a:srgbClr val="000000"/>
                </a:solidFill>
                <a:latin typeface="Open Sans Light"/>
              </a:rPr>
              <a:t>Ich heiße…</a:t>
            </a:r>
          </a:p>
          <a:p>
            <a:pPr marL="342900" indent="-342900">
              <a:lnSpc>
                <a:spcPts val="3750"/>
              </a:lnSpc>
              <a:buFont typeface="Arial" panose="020B0604020202020204" pitchFamily="34" charset="0"/>
              <a:buChar char="•"/>
            </a:pPr>
            <a:r>
              <a:rPr lang="de-DE" sz="2800" dirty="0">
                <a:solidFill>
                  <a:srgbClr val="000000"/>
                </a:solidFill>
                <a:latin typeface="Open Sans Light"/>
              </a:rPr>
              <a:t>Ich habe mich angemeldet zu dem Workshop, da…</a:t>
            </a:r>
          </a:p>
          <a:p>
            <a:pPr marL="342900" indent="-342900">
              <a:lnSpc>
                <a:spcPts val="3750"/>
              </a:lnSpc>
              <a:buFont typeface="Arial" panose="020B0604020202020204" pitchFamily="34" charset="0"/>
              <a:buChar char="•"/>
            </a:pPr>
            <a:r>
              <a:rPr lang="de-DE" sz="2800" dirty="0">
                <a:solidFill>
                  <a:srgbClr val="000000"/>
                </a:solidFill>
                <a:latin typeface="Open Sans Light"/>
              </a:rPr>
              <a:t>Meine Migrationserfahrung/-hintergrund ist…</a:t>
            </a:r>
          </a:p>
          <a:p>
            <a:pPr marL="342900" indent="-342900">
              <a:lnSpc>
                <a:spcPts val="3750"/>
              </a:lnSpc>
              <a:buFont typeface="Arial" panose="020B0604020202020204" pitchFamily="34" charset="0"/>
              <a:buChar char="•"/>
            </a:pPr>
            <a:r>
              <a:rPr lang="de-DE" sz="2800" dirty="0">
                <a:solidFill>
                  <a:srgbClr val="000000"/>
                </a:solidFill>
                <a:latin typeface="Open Sans Light"/>
                <a:sym typeface="Wingdings" pitchFamily="2" charset="2"/>
              </a:rPr>
              <a:t>Ich wünsche mir…</a:t>
            </a: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a:lnSpc>
                <a:spcPts val="3750"/>
              </a:lnSpc>
            </a:pPr>
            <a:endParaRPr lang="de-DE" sz="28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Warm-up</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4057357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89821" y="2628900"/>
            <a:ext cx="15240779" cy="5331331"/>
          </a:xfrm>
          <a:prstGeom prst="rect">
            <a:avLst/>
          </a:prstGeom>
        </p:spPr>
        <p:txBody>
          <a:bodyPr wrap="square" lIns="0" tIns="0" rIns="0" bIns="0" rtlCol="0" anchor="t">
            <a:spAutoFit/>
          </a:bodyPr>
          <a:lstStyle/>
          <a:p>
            <a:pPr>
              <a:lnSpc>
                <a:spcPts val="3750"/>
              </a:lnSpc>
            </a:pPr>
            <a:endParaRPr lang="de-DE" sz="2800" b="1" dirty="0">
              <a:solidFill>
                <a:srgbClr val="000000"/>
              </a:solidFill>
              <a:latin typeface="Open Sans Light"/>
            </a:endParaRPr>
          </a:p>
          <a:p>
            <a:pPr marL="342900" indent="-342900">
              <a:lnSpc>
                <a:spcPts val="3750"/>
              </a:lnSpc>
              <a:buFont typeface="Arial" panose="020B0604020202020204" pitchFamily="34" charset="0"/>
              <a:buChar char="•"/>
            </a:pPr>
            <a:r>
              <a:rPr lang="de-DE" sz="2800" dirty="0">
                <a:solidFill>
                  <a:srgbClr val="000000"/>
                </a:solidFill>
                <a:latin typeface="Open Sans Light"/>
              </a:rPr>
              <a:t>Ich darf mich zeigen, auch wenn ich mich ggf. schwer tue Sachverhalte/Erfahrungen/Gefühle etc. in Worte zu fassen („Ringen um Worte“).</a:t>
            </a:r>
          </a:p>
          <a:p>
            <a:pPr>
              <a:lnSpc>
                <a:spcPts val="3750"/>
              </a:lnSpc>
            </a:pPr>
            <a:endParaRPr lang="de-DE" sz="2800" dirty="0">
              <a:solidFill>
                <a:srgbClr val="000000"/>
              </a:solidFill>
              <a:latin typeface="Open Sans Light"/>
            </a:endParaRPr>
          </a:p>
          <a:p>
            <a:pPr marL="342900" indent="-342900">
              <a:lnSpc>
                <a:spcPts val="3750"/>
              </a:lnSpc>
              <a:buFont typeface="Arial" panose="020B0604020202020204" pitchFamily="34" charset="0"/>
              <a:buChar char="•"/>
            </a:pPr>
            <a:r>
              <a:rPr lang="de-DE" sz="2800" dirty="0">
                <a:solidFill>
                  <a:srgbClr val="000000"/>
                </a:solidFill>
                <a:latin typeface="Open Sans Light"/>
              </a:rPr>
              <a:t>Ich achte auf meine Anspannungen, bleibe im Zuhören und schaue wie es mir geht („ist es z.B. angreifend für mich“, z.B. Deutsche Wiedervereinigung)</a:t>
            </a: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marL="342900" indent="-342900">
              <a:lnSpc>
                <a:spcPts val="3750"/>
              </a:lnSpc>
              <a:buFont typeface="Arial" panose="020B0604020202020204" pitchFamily="34" charset="0"/>
              <a:buChar char="•"/>
            </a:pPr>
            <a:r>
              <a:rPr lang="de-DE" sz="2800" dirty="0">
                <a:solidFill>
                  <a:srgbClr val="000000"/>
                </a:solidFill>
                <a:latin typeface="Open Sans Light"/>
              </a:rPr>
              <a:t>Wir achten gemeinsam auf die atmosphärische Seite, „Störungen, Irritationen etc.“ haben Vorrang.</a:t>
            </a: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a:lnSpc>
                <a:spcPts val="3750"/>
              </a:lnSpc>
            </a:pPr>
            <a:endParaRPr lang="de-DE" sz="28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Atmosphäre</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219744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89821" y="2628900"/>
            <a:ext cx="15240779" cy="6305957"/>
          </a:xfrm>
          <a:prstGeom prst="rect">
            <a:avLst/>
          </a:prstGeom>
        </p:spPr>
        <p:txBody>
          <a:bodyPr wrap="square" lIns="0" tIns="0" rIns="0" bIns="0" rtlCol="0" anchor="t">
            <a:spAutoFit/>
          </a:bodyPr>
          <a:lstStyle/>
          <a:p>
            <a:pPr>
              <a:lnSpc>
                <a:spcPts val="3750"/>
              </a:lnSpc>
            </a:pPr>
            <a:endParaRPr lang="de-DE" sz="2800" b="1" dirty="0">
              <a:solidFill>
                <a:srgbClr val="000000"/>
              </a:solidFill>
              <a:latin typeface="Open Sans Light"/>
            </a:endParaRPr>
          </a:p>
          <a:p>
            <a:pPr>
              <a:lnSpc>
                <a:spcPts val="3750"/>
              </a:lnSpc>
            </a:pPr>
            <a:r>
              <a:rPr lang="de-DE" sz="2800" dirty="0">
                <a:solidFill>
                  <a:srgbClr val="000000"/>
                </a:solidFill>
                <a:latin typeface="Open Sans Light"/>
              </a:rPr>
              <a:t>Zuordnen zu Tandems („was brauche ich gerade“?)</a:t>
            </a:r>
          </a:p>
          <a:p>
            <a:pPr>
              <a:lnSpc>
                <a:spcPts val="3750"/>
              </a:lnSpc>
            </a:pPr>
            <a:endParaRPr lang="de-DE" sz="2800" dirty="0">
              <a:solidFill>
                <a:srgbClr val="000000"/>
              </a:solidFill>
              <a:latin typeface="Open Sans Light"/>
            </a:endParaRPr>
          </a:p>
          <a:p>
            <a:pPr>
              <a:lnSpc>
                <a:spcPts val="3750"/>
              </a:lnSpc>
            </a:pPr>
            <a:r>
              <a:rPr lang="de-DE" sz="2800" dirty="0">
                <a:solidFill>
                  <a:srgbClr val="000000"/>
                </a:solidFill>
                <a:latin typeface="Open Sans Light"/>
              </a:rPr>
              <a:t>Bitte besprecht euch zu:</a:t>
            </a: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marL="342900" indent="-342900">
              <a:lnSpc>
                <a:spcPts val="3750"/>
              </a:lnSpc>
              <a:buFont typeface="Arial" panose="020B0604020202020204" pitchFamily="34" charset="0"/>
              <a:buChar char="•"/>
            </a:pPr>
            <a:r>
              <a:rPr lang="de-DE" sz="2800" dirty="0">
                <a:solidFill>
                  <a:srgbClr val="000000"/>
                </a:solidFill>
                <a:latin typeface="Open Sans Light"/>
              </a:rPr>
              <a:t>Der Hintergrund meines Hintergrunds ist… (z.B. wer in Familie ist migriert, Ursachen der Migration („Freiwilligkeit“), wie stark proaktiv geplant versus reaktiv; Community versus “alleine migriert“, sprachliche Barriere etc.)</a:t>
            </a:r>
          </a:p>
          <a:p>
            <a:pPr>
              <a:lnSpc>
                <a:spcPts val="3750"/>
              </a:lnSpc>
            </a:pPr>
            <a:endParaRPr lang="de-DE" sz="2800" dirty="0">
              <a:solidFill>
                <a:srgbClr val="000000"/>
              </a:solidFill>
              <a:latin typeface="Open Sans Light"/>
            </a:endParaRPr>
          </a:p>
          <a:p>
            <a:pPr marL="342900" indent="-342900">
              <a:lnSpc>
                <a:spcPts val="3750"/>
              </a:lnSpc>
              <a:buFont typeface="Arial" panose="020B0604020202020204" pitchFamily="34" charset="0"/>
              <a:buChar char="•"/>
            </a:pPr>
            <a:r>
              <a:rPr lang="de-DE" sz="2800" dirty="0">
                <a:solidFill>
                  <a:srgbClr val="000000"/>
                </a:solidFill>
                <a:latin typeface="Open Sans Light"/>
              </a:rPr>
              <a:t>Metaebene: Welche Facetten sind euch zusätzlich als Unterscheidungskriterien eingefallen?</a:t>
            </a: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a:lnSpc>
                <a:spcPts val="3750"/>
              </a:lnSpc>
            </a:pPr>
            <a:endParaRPr lang="de-DE" sz="28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Einstieg im Tandem</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a:xfrm>
            <a:off x="15849600" y="708386"/>
            <a:ext cx="2133600" cy="365125"/>
          </a:xfrm>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87845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989821" y="2628900"/>
            <a:ext cx="15240779" cy="4840684"/>
          </a:xfrm>
          <a:prstGeom prst="rect">
            <a:avLst/>
          </a:prstGeom>
        </p:spPr>
        <p:txBody>
          <a:bodyPr wrap="square" lIns="0" tIns="0" rIns="0" bIns="0" rtlCol="0" anchor="t">
            <a:spAutoFit/>
          </a:bodyPr>
          <a:lstStyle/>
          <a:p>
            <a:pPr>
              <a:lnSpc>
                <a:spcPts val="3750"/>
              </a:lnSpc>
            </a:pPr>
            <a:endParaRPr lang="de-DE" sz="2800" b="1" dirty="0">
              <a:solidFill>
                <a:srgbClr val="000000"/>
              </a:solidFill>
              <a:latin typeface="Open Sans Light"/>
            </a:endParaRPr>
          </a:p>
          <a:p>
            <a:pPr marL="342900" indent="-342900">
              <a:lnSpc>
                <a:spcPts val="3750"/>
              </a:lnSpc>
              <a:buFont typeface="Arial" panose="020B0604020202020204" pitchFamily="34" charset="0"/>
              <a:buChar char="•"/>
            </a:pPr>
            <a:r>
              <a:rPr lang="de-DE" sz="2800" dirty="0">
                <a:solidFill>
                  <a:srgbClr val="000000"/>
                </a:solidFill>
                <a:latin typeface="Open Sans Light"/>
              </a:rPr>
              <a:t>Welchen Einfluss hatte das Thema Migration auf meinen Lebensweg/</a:t>
            </a:r>
            <a:r>
              <a:rPr lang="de-DE" sz="2800" dirty="0" err="1">
                <a:solidFill>
                  <a:srgbClr val="000000"/>
                </a:solidFill>
                <a:latin typeface="Open Sans Light"/>
              </a:rPr>
              <a:t>Studiumswahl</a:t>
            </a:r>
            <a:r>
              <a:rPr lang="de-DE" sz="2800" dirty="0">
                <a:solidFill>
                  <a:srgbClr val="000000"/>
                </a:solidFill>
                <a:latin typeface="Open Sans Light"/>
              </a:rPr>
              <a:t>/ </a:t>
            </a:r>
            <a:r>
              <a:rPr lang="de-DE" sz="2800" dirty="0" err="1">
                <a:solidFill>
                  <a:srgbClr val="000000"/>
                </a:solidFill>
                <a:latin typeface="Open Sans Light"/>
              </a:rPr>
              <a:t>Studiumsalltag</a:t>
            </a:r>
            <a:r>
              <a:rPr lang="de-DE" sz="2800" dirty="0">
                <a:solidFill>
                  <a:srgbClr val="000000"/>
                </a:solidFill>
                <a:latin typeface="Open Sans Light"/>
              </a:rPr>
              <a:t>?</a:t>
            </a: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marL="342900" indent="-342900">
              <a:lnSpc>
                <a:spcPts val="3750"/>
              </a:lnSpc>
              <a:buFont typeface="Arial" panose="020B0604020202020204" pitchFamily="34" charset="0"/>
              <a:buChar char="•"/>
            </a:pPr>
            <a:r>
              <a:rPr lang="de-DE" sz="2800" dirty="0">
                <a:solidFill>
                  <a:srgbClr val="000000"/>
                </a:solidFill>
                <a:latin typeface="Open Sans Light"/>
              </a:rPr>
              <a:t>Wie bringe ich das Thema im Studium/beruflichen Umfeld (z.B. Bewerbung) ein? </a:t>
            </a: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marL="342900" indent="-342900">
              <a:lnSpc>
                <a:spcPts val="3750"/>
              </a:lnSpc>
              <a:buFont typeface="Arial" panose="020B0604020202020204" pitchFamily="34" charset="0"/>
              <a:buChar char="•"/>
            </a:pPr>
            <a:r>
              <a:rPr lang="de-DE" sz="2800" dirty="0">
                <a:solidFill>
                  <a:srgbClr val="000000"/>
                </a:solidFill>
                <a:latin typeface="Open Sans Light"/>
              </a:rPr>
              <a:t>Wann/wieviel gebe ich preis?</a:t>
            </a: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marL="342900" indent="-342900">
              <a:lnSpc>
                <a:spcPts val="3750"/>
              </a:lnSpc>
              <a:buFont typeface="Arial" panose="020B0604020202020204" pitchFamily="34" charset="0"/>
              <a:buChar char="•"/>
            </a:pPr>
            <a:endParaRPr lang="de-DE" sz="2800" dirty="0">
              <a:solidFill>
                <a:srgbClr val="000000"/>
              </a:solidFill>
              <a:latin typeface="Open Sans Light"/>
            </a:endParaRPr>
          </a:p>
          <a:p>
            <a:pPr>
              <a:lnSpc>
                <a:spcPts val="3750"/>
              </a:lnSpc>
            </a:pPr>
            <a:endParaRPr lang="de-DE" sz="28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0" y="751212"/>
            <a:ext cx="14397709"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Austausch im Plenum</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148744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918491" y="2799481"/>
            <a:ext cx="9536825" cy="6789936"/>
          </a:xfrm>
          <a:prstGeom prst="rect">
            <a:avLst/>
          </a:prstGeom>
        </p:spPr>
        <p:txBody>
          <a:bodyPr wrap="square" lIns="0" tIns="0" rIns="0" bIns="0" rtlCol="0" anchor="t">
            <a:spAutoFit/>
          </a:bodyPr>
          <a:lstStyle/>
          <a:p>
            <a:pPr marL="342900" indent="-342900" algn="l">
              <a:lnSpc>
                <a:spcPts val="3750"/>
              </a:lnSpc>
              <a:buFont typeface="Arial" panose="020B0604020202020204" pitchFamily="34" charset="0"/>
              <a:buChar char="•"/>
            </a:pPr>
            <a:r>
              <a:rPr lang="de-DE" sz="2700" dirty="0">
                <a:solidFill>
                  <a:srgbClr val="000000"/>
                </a:solidFill>
                <a:latin typeface="Open Sans Light"/>
              </a:rPr>
              <a:t>Individueller Entwicklungsverlauf: fortwährendes Gleichgewicht zwischen Konstanz und Wandel</a:t>
            </a:r>
          </a:p>
          <a:p>
            <a:pPr marL="342900" indent="-342900" algn="l">
              <a:lnSpc>
                <a:spcPts val="3750"/>
              </a:lnSpc>
              <a:buFont typeface="Arial" panose="020B0604020202020204" pitchFamily="34" charset="0"/>
              <a:buChar char="•"/>
            </a:pPr>
            <a:r>
              <a:rPr lang="de-DE" sz="2700" dirty="0">
                <a:solidFill>
                  <a:srgbClr val="000000"/>
                </a:solidFill>
                <a:latin typeface="Open Sans Light"/>
              </a:rPr>
              <a:t>Einige Züge, wie das Temperament, erweisen sich als vergleichsweise konstant,  während andere Aspekte, darunter das Selbstkonzept und die sozialen Kompetenzen, durch Lebenserfahrungen und Selbstentwicklung wandeln können (Roberts &amp; Mroczek, 2008).</a:t>
            </a:r>
          </a:p>
          <a:p>
            <a:pPr marL="342900" indent="-342900" algn="l">
              <a:lnSpc>
                <a:spcPts val="3750"/>
              </a:lnSpc>
              <a:buFont typeface="Arial" panose="020B0604020202020204" pitchFamily="34" charset="0"/>
              <a:buChar char="•"/>
            </a:pPr>
            <a:r>
              <a:rPr lang="de-DE" sz="2700" dirty="0">
                <a:solidFill>
                  <a:srgbClr val="000000"/>
                </a:solidFill>
                <a:latin typeface="Open Sans Light"/>
              </a:rPr>
              <a:t>Lebensphasen mit hoher Veränderungsdynamik, wie der Übergang in die Hochschulbildung oder der Berufseinstieg, dienen oft als Impulsgeber für Persönlichkeitswachstum</a:t>
            </a:r>
          </a:p>
          <a:p>
            <a:pPr marL="342900" indent="-342900" algn="l">
              <a:lnSpc>
                <a:spcPts val="3750"/>
              </a:lnSpc>
              <a:buFont typeface="Arial" panose="020B0604020202020204" pitchFamily="34" charset="0"/>
              <a:buChar char="•"/>
            </a:pPr>
            <a:r>
              <a:rPr lang="de-DE" sz="2700" dirty="0">
                <a:solidFill>
                  <a:srgbClr val="000000"/>
                </a:solidFill>
                <a:latin typeface="Open Sans Light"/>
              </a:rPr>
              <a:t>Soziale Beziehungen, kulturelle Praktiken und persönliche Erlebnisse tragen maßgeblich zur Prägung der Persönlichkeit bei. </a:t>
            </a:r>
          </a:p>
          <a:p>
            <a:pPr algn="l">
              <a:lnSpc>
                <a:spcPts val="3750"/>
              </a:lnSpc>
            </a:pPr>
            <a:endParaRPr lang="de-DE" sz="2700" dirty="0">
              <a:solidFill>
                <a:srgbClr val="000000"/>
              </a:solidFill>
              <a:latin typeface="Open Sans Light"/>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Persönlichkeit</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a:xfrm>
            <a:off x="15849600" y="727195"/>
            <a:ext cx="2133600" cy="365125"/>
          </a:xfrm>
        </p:spPr>
        <p:txBody>
          <a:bodyPr/>
          <a:lstStyle/>
          <a:p>
            <a:fld id="{B6F15528-21DE-4FAA-801E-634DDDAF4B2B}" type="slidenum">
              <a:rPr lang="en-US" smtClean="0"/>
              <a:pPr/>
              <a:t>8</a:t>
            </a:fld>
            <a:endParaRPr lang="en-US" dirty="0"/>
          </a:p>
        </p:txBody>
      </p:sp>
      <p:pic>
        <p:nvPicPr>
          <p:cNvPr id="2" name="Grafik 1" descr="Ein Bild, das Person, Menschliches Gesicht, Lächeln, Kleidung enthält.&#10;&#10;Automatisch generierte Beschreibung">
            <a:extLst>
              <a:ext uri="{FF2B5EF4-FFF2-40B4-BE49-F238E27FC236}">
                <a16:creationId xmlns:a16="http://schemas.microsoft.com/office/drawing/2014/main" id="{F85322D1-0D2E-9D6E-174C-4F3E36D2F0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3" r="22301"/>
          <a:stretch/>
        </p:blipFill>
        <p:spPr>
          <a:xfrm>
            <a:off x="11730285" y="1591438"/>
            <a:ext cx="6557715" cy="8695562"/>
          </a:xfrm>
          <a:prstGeom prst="rect">
            <a:avLst/>
          </a:prstGeom>
        </p:spPr>
      </p:pic>
    </p:spTree>
    <p:extLst>
      <p:ext uri="{BB962C8B-B14F-4D97-AF65-F5344CB8AC3E}">
        <p14:creationId xmlns:p14="http://schemas.microsoft.com/office/powerpoint/2010/main" val="264770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a:xfrm>
            <a:off x="10638082" y="-63503"/>
            <a:ext cx="4235968" cy="4761547"/>
          </a:xfrm>
          <a:custGeom>
            <a:avLst/>
            <a:gdLst/>
            <a:ahLst/>
            <a:cxnLst/>
            <a:rect l="l" t="t" r="r" b="b"/>
            <a:pathLst>
              <a:path w="4235968" h="4761547">
                <a:moveTo>
                  <a:pt x="0" y="0"/>
                </a:moveTo>
                <a:lnTo>
                  <a:pt x="4235968" y="0"/>
                </a:lnTo>
                <a:lnTo>
                  <a:pt x="4235968" y="4761547"/>
                </a:lnTo>
                <a:lnTo>
                  <a:pt x="0" y="4761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918491" y="2799481"/>
            <a:ext cx="9536825" cy="3378745"/>
          </a:xfrm>
          <a:prstGeom prst="rect">
            <a:avLst/>
          </a:prstGeom>
        </p:spPr>
        <p:txBody>
          <a:bodyPr wrap="square" lIns="0" tIns="0" rIns="0" bIns="0" rtlCol="0" anchor="t">
            <a:spAutoFit/>
          </a:bodyPr>
          <a:lstStyle/>
          <a:p>
            <a:pPr marL="342900" indent="-342900">
              <a:lnSpc>
                <a:spcPts val="3750"/>
              </a:lnSpc>
              <a:buFont typeface="Arial" panose="020B0604020202020204" pitchFamily="34" charset="0"/>
              <a:buChar char="•"/>
            </a:pPr>
            <a:r>
              <a:rPr lang="de-DE" sz="2800" dirty="0">
                <a:effectLst/>
                <a:latin typeface="Open Sans" panose="020B0606030504020204" pitchFamily="34" charset="0"/>
                <a:ea typeface="Open Sans" panose="020B0606030504020204" pitchFamily="34" charset="0"/>
                <a:cs typeface="Open Sans" panose="020B0606030504020204" pitchFamily="34" charset="0"/>
              </a:rPr>
              <a:t>Identität ist das Gefühl für das eigene Selbst, das sich aus der Reflexion über die eigene Rolle in der Gesellschaft, die Beziehungen zu anderen und die persönlichen Überzeugungen zusammensetzt </a:t>
            </a:r>
            <a:br>
              <a:rPr lang="de-DE" sz="2800" dirty="0">
                <a:effectLst/>
                <a:latin typeface="Open Sans" panose="020B0606030504020204" pitchFamily="34" charset="0"/>
                <a:ea typeface="Open Sans" panose="020B0606030504020204" pitchFamily="34" charset="0"/>
                <a:cs typeface="Open Sans" panose="020B0606030504020204" pitchFamily="34" charset="0"/>
              </a:rPr>
            </a:br>
            <a:r>
              <a:rPr lang="de-DE" sz="2800" dirty="0">
                <a:effectLst/>
                <a:latin typeface="Open Sans" panose="020B0606030504020204" pitchFamily="34" charset="0"/>
                <a:ea typeface="Open Sans" panose="020B0606030504020204" pitchFamily="34" charset="0"/>
                <a:cs typeface="Open Sans" panose="020B0606030504020204" pitchFamily="34" charset="0"/>
              </a:rPr>
              <a:t>(Erikson, 1968). </a:t>
            </a:r>
          </a:p>
          <a:p>
            <a:pPr marL="342900" indent="-342900" algn="l">
              <a:lnSpc>
                <a:spcPts val="3750"/>
              </a:lnSpc>
              <a:buFont typeface="Arial" panose="020B0604020202020204" pitchFamily="34" charset="0"/>
              <a:buChar char="•"/>
            </a:pPr>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l">
              <a:lnSpc>
                <a:spcPts val="3750"/>
              </a:lnSpc>
            </a:pPr>
            <a:endParaRPr lang="de-DE" sz="27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0">
            <a:extLst>
              <a:ext uri="{FF2B5EF4-FFF2-40B4-BE49-F238E27FC236}">
                <a16:creationId xmlns:a16="http://schemas.microsoft.com/office/drawing/2014/main" id="{91D4E751-D50B-FDEC-05F9-9B3F276547D4}"/>
              </a:ext>
            </a:extLst>
          </p:cNvPr>
          <p:cNvSpPr txBox="1"/>
          <p:nvPr/>
        </p:nvSpPr>
        <p:spPr>
          <a:xfrm>
            <a:off x="918491" y="751212"/>
            <a:ext cx="10811794" cy="1462836"/>
          </a:xfrm>
          <a:prstGeom prst="rect">
            <a:avLst/>
          </a:prstGeom>
        </p:spPr>
        <p:txBody>
          <a:bodyPr wrap="square" lIns="0" tIns="0" rIns="0" bIns="0" rtlCol="0" anchor="t">
            <a:spAutoFit/>
          </a:bodyPr>
          <a:lstStyle/>
          <a:p>
            <a:pPr algn="l">
              <a:lnSpc>
                <a:spcPts val="12780"/>
              </a:lnSpc>
            </a:pPr>
            <a:r>
              <a:rPr lang="de-DE" sz="7000" dirty="0">
                <a:solidFill>
                  <a:srgbClr val="444A72"/>
                </a:solidFill>
                <a:latin typeface="Open Sans Bold"/>
              </a:rPr>
              <a:t>Identität</a:t>
            </a:r>
          </a:p>
        </p:txBody>
      </p:sp>
      <p:sp>
        <p:nvSpPr>
          <p:cNvPr id="19" name="TextBox 13">
            <a:extLst>
              <a:ext uri="{FF2B5EF4-FFF2-40B4-BE49-F238E27FC236}">
                <a16:creationId xmlns:a16="http://schemas.microsoft.com/office/drawing/2014/main" id="{DA5E9B7B-5933-1518-9880-B51FB8E75C81}"/>
              </a:ext>
            </a:extLst>
          </p:cNvPr>
          <p:cNvSpPr txBox="1"/>
          <p:nvPr/>
        </p:nvSpPr>
        <p:spPr>
          <a:xfrm>
            <a:off x="1028700" y="727195"/>
            <a:ext cx="10020302" cy="383888"/>
          </a:xfrm>
          <a:prstGeom prst="rect">
            <a:avLst/>
          </a:prstGeom>
        </p:spPr>
        <p:txBody>
          <a:bodyPr wrap="square" lIns="0" tIns="0" rIns="0" bIns="0" rtlCol="0" anchor="t">
            <a:spAutoFit/>
          </a:bodyPr>
          <a:lstStyle/>
          <a:p>
            <a:pPr algn="l">
              <a:lnSpc>
                <a:spcPts val="3219"/>
              </a:lnSpc>
            </a:pPr>
            <a:r>
              <a:rPr lang="en-US" sz="2299" spc="459" dirty="0">
                <a:solidFill>
                  <a:srgbClr val="444A72"/>
                </a:solidFill>
                <a:latin typeface="Open Sans"/>
              </a:rPr>
              <a:t>MODUL 5</a:t>
            </a:r>
          </a:p>
        </p:txBody>
      </p:sp>
      <p:sp>
        <p:nvSpPr>
          <p:cNvPr id="4" name="Foliennummernplatzhalter 3">
            <a:extLst>
              <a:ext uri="{FF2B5EF4-FFF2-40B4-BE49-F238E27FC236}">
                <a16:creationId xmlns:a16="http://schemas.microsoft.com/office/drawing/2014/main" id="{D904BE90-664E-E9E2-5243-C5BCC7FADFA6}"/>
              </a:ext>
            </a:extLst>
          </p:cNvPr>
          <p:cNvSpPr>
            <a:spLocks noGrp="1"/>
          </p:cNvSpPr>
          <p:nvPr>
            <p:ph type="sldNum" sz="quarter" idx="12"/>
          </p:nvPr>
        </p:nvSpPr>
        <p:spPr>
          <a:xfrm>
            <a:off x="15849600" y="727195"/>
            <a:ext cx="2133600" cy="365125"/>
          </a:xfrm>
        </p:spPr>
        <p:txBody>
          <a:bodyPr/>
          <a:lstStyle/>
          <a:p>
            <a:fld id="{B6F15528-21DE-4FAA-801E-634DDDAF4B2B}" type="slidenum">
              <a:rPr lang="en-US" smtClean="0"/>
              <a:pPr/>
              <a:t>9</a:t>
            </a:fld>
            <a:endParaRPr lang="en-US" dirty="0"/>
          </a:p>
        </p:txBody>
      </p:sp>
      <p:pic>
        <p:nvPicPr>
          <p:cNvPr id="5" name="Grafik 4" descr="Ein Bild, das Menschliches Gesicht, Person, Brille, Kleidung enthält.&#10;&#10;Automatisch generierte Beschreibung">
            <a:extLst>
              <a:ext uri="{FF2B5EF4-FFF2-40B4-BE49-F238E27FC236}">
                <a16:creationId xmlns:a16="http://schemas.microsoft.com/office/drawing/2014/main" id="{2FEAD504-7FFE-6A6F-964E-1999E6683F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200" y="1638300"/>
            <a:ext cx="11084141" cy="8313106"/>
          </a:xfrm>
          <a:prstGeom prst="rect">
            <a:avLst/>
          </a:prstGeom>
        </p:spPr>
      </p:pic>
    </p:spTree>
    <p:extLst>
      <p:ext uri="{BB962C8B-B14F-4D97-AF65-F5344CB8AC3E}">
        <p14:creationId xmlns:p14="http://schemas.microsoft.com/office/powerpoint/2010/main" val="2118403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1555</Words>
  <Application>Microsoft Macintosh PowerPoint</Application>
  <PresentationFormat>Benutzerdefiniert</PresentationFormat>
  <Paragraphs>325</Paragraphs>
  <Slides>22</Slides>
  <Notes>13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22</vt:i4>
      </vt:variant>
    </vt:vector>
  </HeadingPairs>
  <TitlesOfParts>
    <vt:vector size="30" baseType="lpstr">
      <vt:lpstr>Open Sans Light</vt:lpstr>
      <vt:lpstr>Open Sans Bold</vt:lpstr>
      <vt:lpstr>Calibri</vt:lpstr>
      <vt:lpstr>Open Sans</vt:lpstr>
      <vt:lpstr>Arial</vt:lpstr>
      <vt:lpstr>Moontime</vt:lpstr>
      <vt:lpstr>DM Sans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ReMind-Workshop (Prüfungs)stress.pdf</dc:title>
  <dc:creator>Anna v. Blomberg</dc:creator>
  <cp:lastModifiedBy>Matiena Scheppe</cp:lastModifiedBy>
  <cp:revision>60</cp:revision>
  <dcterms:created xsi:type="dcterms:W3CDTF">2006-08-16T00:00:00Z</dcterms:created>
  <dcterms:modified xsi:type="dcterms:W3CDTF">2024-06-19T16:30:36Z</dcterms:modified>
  <dc:identifier>DAFlmIFHdi4</dc:identifier>
</cp:coreProperties>
</file>