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5"/>
  </p:notesMasterIdLst>
  <p:sldIdLst>
    <p:sldId id="256" r:id="rId2"/>
    <p:sldId id="259" r:id="rId3"/>
    <p:sldId id="302" r:id="rId4"/>
    <p:sldId id="257" r:id="rId5"/>
    <p:sldId id="258" r:id="rId6"/>
    <p:sldId id="303" r:id="rId7"/>
    <p:sldId id="304" r:id="rId8"/>
    <p:sldId id="305" r:id="rId9"/>
    <p:sldId id="306" r:id="rId10"/>
    <p:sldId id="307" r:id="rId11"/>
    <p:sldId id="260" r:id="rId12"/>
    <p:sldId id="308" r:id="rId13"/>
    <p:sldId id="309" r:id="rId14"/>
    <p:sldId id="310" r:id="rId15"/>
    <p:sldId id="311" r:id="rId16"/>
    <p:sldId id="312" r:id="rId17"/>
    <p:sldId id="313" r:id="rId18"/>
    <p:sldId id="314" r:id="rId19"/>
    <p:sldId id="316" r:id="rId20"/>
    <p:sldId id="317" r:id="rId21"/>
    <p:sldId id="318" r:id="rId22"/>
    <p:sldId id="319" r:id="rId23"/>
    <p:sldId id="298"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Moontime" pitchFamily="2" charset="0"/>
      <p:regular r:id="rId30"/>
    </p:embeddedFont>
    <p:embeddedFont>
      <p:font typeface="Open Sans" panose="020B0606030504020204" pitchFamily="34" charset="0"/>
      <p:regular r:id="rId31"/>
      <p:bold r:id="rId32"/>
      <p:italic r:id="rId33"/>
      <p:boldItalic r:id="rId34"/>
    </p:embeddedFont>
    <p:embeddedFont>
      <p:font typeface="Open Sans Bold" panose="020B0806030504020204" pitchFamily="34" charset="0"/>
      <p:regular r:id="rId35"/>
      <p:bold r:id="rId36"/>
    </p:embeddedFont>
    <p:embeddedFont>
      <p:font typeface="Open Sans Italics" panose="020B0606030504020204" pitchFamily="34" charset="0"/>
      <p:regular r:id="rId37"/>
      <p:italic r:id="rId38"/>
    </p:embeddedFont>
    <p:embeddedFont>
      <p:font typeface="Open Sans Light" panose="020B0306030504020204" pitchFamily="3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A72"/>
    <a:srgbClr val="E4D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87" autoAdjust="0"/>
  </p:normalViewPr>
  <p:slideViewPr>
    <p:cSldViewPr>
      <p:cViewPr>
        <p:scale>
          <a:sx n="61" d="100"/>
          <a:sy n="61" d="100"/>
        </p:scale>
        <p:origin x="1400" y="8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10294-516A-2A4F-B7F4-70885C45DDBC}" type="datetimeFigureOut">
              <a:rPr lang="de-DE" smtClean="0"/>
              <a:t>16.06.23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28755-8BCF-6A40-A9B2-15CA0EA575A8}" type="slidenum">
              <a:rPr lang="de-DE" smtClean="0"/>
              <a:t>‹Nr.›</a:t>
            </a:fld>
            <a:endParaRPr lang="de-DE"/>
          </a:p>
        </p:txBody>
      </p:sp>
    </p:spTree>
    <p:extLst>
      <p:ext uri="{BB962C8B-B14F-4D97-AF65-F5344CB8AC3E}">
        <p14:creationId xmlns:p14="http://schemas.microsoft.com/office/powerpoint/2010/main" val="389792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8CA8C3-8883-CD46-A306-CE13E7072778}" type="datetime1">
              <a:rPr lang="de-DE" smtClean="0"/>
              <a:t>16.06.23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F1597A-73FF-BD48-A51E-C4BE2FFF22B4}" type="datetime1">
              <a:rPr lang="de-DE" smtClean="0"/>
              <a:t>16.06.23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7AA74F-B0ED-B04E-A871-459237F48271}" type="datetime1">
              <a:rPr lang="de-DE" smtClean="0"/>
              <a:t>16.06.23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257300" y="750093"/>
            <a:ext cx="15773400" cy="1988345"/>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5"/>
          <p:cNvSpPr>
            <a:spLocks noGrp="1"/>
          </p:cNvSpPr>
          <p:nvPr>
            <p:ph type="sldNum" sz="quarter" idx="4"/>
          </p:nvPr>
        </p:nvSpPr>
        <p:spPr>
          <a:xfrm>
            <a:off x="13159948" y="9497456"/>
            <a:ext cx="4633784" cy="547688"/>
          </a:xfrm>
          <a:prstGeom prst="rect">
            <a:avLst/>
          </a:prstGeom>
        </p:spPr>
        <p:txBody>
          <a:bodyPr/>
          <a:lstStyle>
            <a:lvl1pPr>
              <a:defRPr sz="1350">
                <a:solidFill>
                  <a:schemeClr val="tx1">
                    <a:lumMod val="50000"/>
                    <a:lumOff val="50000"/>
                  </a:schemeClr>
                </a:solidFill>
              </a:defRPr>
            </a:lvl1pPr>
          </a:lstStyle>
          <a:p>
            <a:r>
              <a:rPr lang="de-DE" dirty="0"/>
              <a:t>Vorname Nachname I Event I </a:t>
            </a:r>
            <a:fld id="{0B0BCCE9-849D-4B62-8EC1-D5A67D56C049}" type="datetime1">
              <a:rPr lang="de-DE" smtClean="0"/>
              <a:pPr/>
              <a:t>16.06.23</a:t>
            </a:fld>
            <a:r>
              <a:rPr lang="de-DE" dirty="0"/>
              <a:t> I Folie </a:t>
            </a:r>
            <a:fld id="{AE134E98-7F50-4DA8-96E0-D9CF8C66C9D6}" type="slidenum">
              <a:rPr lang="de-DE" smtClean="0"/>
              <a:pPr/>
              <a:t>‹Nr.›</a:t>
            </a:fld>
            <a:endParaRPr lang="de-DE" dirty="0"/>
          </a:p>
        </p:txBody>
      </p:sp>
      <p:sp>
        <p:nvSpPr>
          <p:cNvPr id="4" name="Rechteck 3"/>
          <p:cNvSpPr/>
          <p:nvPr userDrawn="1"/>
        </p:nvSpPr>
        <p:spPr>
          <a:xfrm>
            <a:off x="0" y="0"/>
            <a:ext cx="18288000" cy="10287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Tree>
    <p:extLst>
      <p:ext uri="{BB962C8B-B14F-4D97-AF65-F5344CB8AC3E}">
        <p14:creationId xmlns:p14="http://schemas.microsoft.com/office/powerpoint/2010/main" val="383211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1DB999-A820-4B49-A2A3-E2C811450F23}" type="datetime1">
              <a:rPr lang="de-DE" smtClean="0"/>
              <a:t>16.06.23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E504D-9ED7-D947-913C-DC48BCEE88C0}" type="datetime1">
              <a:rPr lang="de-DE" smtClean="0"/>
              <a:t>16.06.23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25F0ED-CEDD-7B49-B1E8-BF160F0E2276}" type="datetime1">
              <a:rPr lang="de-DE" smtClean="0"/>
              <a:t>16.06.23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F8F68D-0E4D-2F4A-814A-5A675857FD9B}" type="datetime1">
              <a:rPr lang="de-DE" smtClean="0"/>
              <a:t>16.06.23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DC1FB0-1EBC-C74A-8092-F7D22ECEDD81}" type="datetime1">
              <a:rPr lang="de-DE" smtClean="0"/>
              <a:t>16.06.23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6CF98-CD49-AE4A-BA52-98F87C572586}" type="datetime1">
              <a:rPr lang="de-DE" smtClean="0"/>
              <a:t>16.06.23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849600" y="317802"/>
            <a:ext cx="2133600" cy="365125"/>
          </a:xfrm>
        </p:spPr>
        <p:txBody>
          <a:bodyPr/>
          <a:lstStyle>
            <a:lvl1pPr>
              <a:defRPr sz="3000" u="none" cap="none" baseline="0">
                <a:solidFill>
                  <a:srgbClr val="E4DED5"/>
                </a:solidFill>
                <a:latin typeface="Open Sans" panose="020B0606030504020204" pitchFamily="34" charset="0"/>
              </a:defRPr>
            </a:lvl1pPr>
          </a:lstStyle>
          <a:p>
            <a:fld id="{B6F15528-21DE-4FAA-801E-634DDDAF4B2B}" type="slidenum">
              <a:rPr lang="en-US" smtClean="0"/>
              <a:pPr/>
              <a:t>‹Nr.›</a:t>
            </a:fld>
            <a:endParaRPr lang="en-US" dirty="0"/>
          </a:p>
        </p:txBody>
      </p:sp>
      <p:sp>
        <p:nvSpPr>
          <p:cNvPr id="9" name="Freeform 3">
            <a:extLst>
              <a:ext uri="{FF2B5EF4-FFF2-40B4-BE49-F238E27FC236}">
                <a16:creationId xmlns:a16="http://schemas.microsoft.com/office/drawing/2014/main" id="{271701B9-8282-CFC1-6720-123F81970E36}"/>
              </a:ext>
            </a:extLst>
          </p:cNvPr>
          <p:cNvSpPr/>
          <p:nvPr userDrawn="1"/>
        </p:nvSpPr>
        <p:spPr>
          <a:xfrm>
            <a:off x="17259271" y="1"/>
            <a:ext cx="45719" cy="1028699"/>
          </a:xfrm>
          <a:custGeom>
            <a:avLst/>
            <a:gdLst/>
            <a:ahLst/>
            <a:cxnLst/>
            <a:rect l="l" t="t" r="r" b="b"/>
            <a:pathLst>
              <a:path w="47577" h="1458039">
                <a:moveTo>
                  <a:pt x="0" y="0"/>
                </a:moveTo>
                <a:lnTo>
                  <a:pt x="47578" y="0"/>
                </a:lnTo>
                <a:lnTo>
                  <a:pt x="47578" y="1458039"/>
                </a:lnTo>
                <a:lnTo>
                  <a:pt x="0" y="1458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E5C7AE-B313-B744-B717-18FBEF66FD90}" type="datetime1">
              <a:rPr lang="de-DE" smtClean="0"/>
              <a:t>16.06.23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646013-4BFC-B14C-8FAD-4E375A682223}" type="datetime1">
              <a:rPr lang="de-DE" smtClean="0"/>
              <a:t>16.06.23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A1D61-FF4F-204B-9D63-CD03A8D6927B}" type="datetime1">
              <a:rPr lang="de-DE" smtClean="0"/>
              <a:t>16.06.23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12966" y="2746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42.jpe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9.sv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image" Target="../media/image6.png"/><Relationship Id="rId16"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6.png"/><Relationship Id="rId5" Type="http://schemas.openxmlformats.org/officeDocument/2006/relationships/image" Target="../media/image11.svg"/><Relationship Id="rId15" Type="http://schemas.openxmlformats.org/officeDocument/2006/relationships/image" Target="../media/image20.jpeg"/><Relationship Id="rId10"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0"/>
            <a:ext cx="18278475" cy="10287000"/>
          </a:xfrm>
          <a:custGeom>
            <a:avLst/>
            <a:gdLst/>
            <a:ahLst/>
            <a:cxnLst/>
            <a:rect l="l" t="t" r="r" b="b"/>
            <a:pathLst>
              <a:path w="18278475" h="10287000">
                <a:moveTo>
                  <a:pt x="0" y="0"/>
                </a:moveTo>
                <a:lnTo>
                  <a:pt x="18278475" y="0"/>
                </a:lnTo>
                <a:lnTo>
                  <a:pt x="18278475"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028700" y="8669626"/>
            <a:ext cx="13296900" cy="1038746"/>
          </a:xfrm>
          <a:prstGeom prst="rect">
            <a:avLst/>
          </a:prstGeom>
        </p:spPr>
        <p:txBody>
          <a:bodyPr wrap="square" lIns="0" tIns="0" rIns="0" bIns="0" rtlCol="0" anchor="t">
            <a:spAutoFit/>
          </a:bodyPr>
          <a:lstStyle/>
          <a:p>
            <a:pPr algn="l">
              <a:lnSpc>
                <a:spcPts val="8055"/>
              </a:lnSpc>
            </a:pPr>
            <a:r>
              <a:rPr lang="en-US" sz="5754" dirty="0">
                <a:solidFill>
                  <a:srgbClr val="444A72"/>
                </a:solidFill>
                <a:latin typeface="Moontime"/>
              </a:rPr>
              <a:t>Katrin Allmendinger und Joana Scheppe</a:t>
            </a:r>
          </a:p>
        </p:txBody>
      </p:sp>
      <p:sp>
        <p:nvSpPr>
          <p:cNvPr id="6" name="TextBox 6"/>
          <p:cNvSpPr txBox="1"/>
          <p:nvPr/>
        </p:nvSpPr>
        <p:spPr>
          <a:xfrm>
            <a:off x="1028700" y="1028700"/>
            <a:ext cx="9944100" cy="7119770"/>
          </a:xfrm>
          <a:prstGeom prst="rect">
            <a:avLst/>
          </a:prstGeom>
        </p:spPr>
        <p:txBody>
          <a:bodyPr wrap="square" lIns="0" tIns="0" rIns="0" bIns="0" rtlCol="0" anchor="t">
            <a:spAutoFit/>
          </a:bodyPr>
          <a:lstStyle/>
          <a:p>
            <a:pPr algn="l">
              <a:lnSpc>
                <a:spcPts val="3642"/>
              </a:lnSpc>
            </a:pPr>
            <a:r>
              <a:rPr lang="en-US" sz="2399" spc="479" dirty="0">
                <a:latin typeface="Open Sans"/>
              </a:rPr>
              <a:t>24. Mai 2023, HFT STUTTGART</a:t>
            </a:r>
          </a:p>
          <a:p>
            <a:r>
              <a:rPr lang="de-DE" sz="8000" dirty="0">
                <a:solidFill>
                  <a:srgbClr val="444A72"/>
                </a:solidFill>
                <a:latin typeface="Open Sans Bold"/>
              </a:rPr>
              <a:t>Das kleine Einmaleins </a:t>
            </a:r>
            <a:br>
              <a:rPr lang="de-DE" sz="8000" dirty="0">
                <a:solidFill>
                  <a:srgbClr val="444A72"/>
                </a:solidFill>
                <a:latin typeface="Open Sans Bold"/>
              </a:rPr>
            </a:br>
            <a:r>
              <a:rPr lang="de-DE" sz="8000" dirty="0">
                <a:solidFill>
                  <a:srgbClr val="444A72"/>
                </a:solidFill>
                <a:latin typeface="Open Sans Bold"/>
              </a:rPr>
              <a:t>der Selbstfürsorge</a:t>
            </a:r>
          </a:p>
          <a:p>
            <a:pPr algn="l">
              <a:lnSpc>
                <a:spcPts val="5998"/>
              </a:lnSpc>
            </a:pPr>
            <a:endParaRPr lang="en-US" sz="2399" spc="479" dirty="0">
              <a:latin typeface="Open Sans"/>
            </a:endParaRPr>
          </a:p>
          <a:p>
            <a:pPr algn="l">
              <a:lnSpc>
                <a:spcPts val="5998"/>
              </a:lnSpc>
            </a:pPr>
            <a:endParaRPr lang="en-US" sz="2399" spc="479" dirty="0">
              <a:latin typeface="Open Sans"/>
            </a:endParaRPr>
          </a:p>
          <a:p>
            <a:pPr algn="l">
              <a:lnSpc>
                <a:spcPts val="5998"/>
              </a:lnSpc>
            </a:pPr>
            <a:endParaRPr lang="en-US" sz="2399" spc="479" dirty="0">
              <a:latin typeface="Open Sans"/>
            </a:endParaRPr>
          </a:p>
          <a:p>
            <a:pPr algn="l">
              <a:lnSpc>
                <a:spcPts val="5998"/>
              </a:lnSpc>
            </a:pPr>
            <a:r>
              <a:rPr lang="en-US" sz="2399" spc="479" dirty="0">
                <a:latin typeface="Open Sans"/>
              </a:rPr>
              <a:t>REMIND SELBSTFÜRSORGE-ABEND</a:t>
            </a:r>
          </a:p>
        </p:txBody>
      </p:sp>
      <p:pic>
        <p:nvPicPr>
          <p:cNvPr id="7" name="Picture 2" descr="Zahlen Poster: Das kleine Einmaleins Lernspiel / Waldorfshop">
            <a:extLst>
              <a:ext uri="{FF2B5EF4-FFF2-40B4-BE49-F238E27FC236}">
                <a16:creationId xmlns:a16="http://schemas.microsoft.com/office/drawing/2014/main" id="{30DBC18C-9193-A699-1914-9185C2BB6D0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82252" y="287088"/>
            <a:ext cx="6936980" cy="9809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EB"/>
        </a:solidFill>
        <a:effectLst/>
      </p:bgPr>
    </p:bg>
    <p:spTree>
      <p:nvGrpSpPr>
        <p:cNvPr id="1" name=""/>
        <p:cNvGrpSpPr/>
        <p:nvPr/>
      </p:nvGrpSpPr>
      <p:grpSpPr>
        <a:xfrm>
          <a:off x="0" y="0"/>
          <a:ext cx="0" cy="0"/>
          <a:chOff x="0" y="0"/>
          <a:chExt cx="0" cy="0"/>
        </a:xfrm>
      </p:grpSpPr>
      <p:pic>
        <p:nvPicPr>
          <p:cNvPr id="16" name="Picture 6" descr="Puzzle DIN A4, 120 Elemente, für den Sublimationsdruck">
            <a:extLst>
              <a:ext uri="{FF2B5EF4-FFF2-40B4-BE49-F238E27FC236}">
                <a16:creationId xmlns:a16="http://schemas.microsoft.com/office/drawing/2014/main" id="{E1641112-7DEF-787F-5352-9AE7104452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99169" y="3820366"/>
            <a:ext cx="5089662" cy="381233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a:extLst>
              <a:ext uri="{FF2B5EF4-FFF2-40B4-BE49-F238E27FC236}">
                <a16:creationId xmlns:a16="http://schemas.microsoft.com/office/drawing/2014/main" id="{D39CC892-8E49-775C-8304-34BEA25E997B}"/>
              </a:ext>
            </a:extLst>
          </p:cNvPr>
          <p:cNvSpPr txBox="1"/>
          <p:nvPr/>
        </p:nvSpPr>
        <p:spPr>
          <a:xfrm>
            <a:off x="995029" y="1147574"/>
            <a:ext cx="16836109" cy="769441"/>
          </a:xfrm>
          <a:prstGeom prst="rect">
            <a:avLst/>
          </a:prstGeom>
        </p:spPr>
        <p:txBody>
          <a:bodyPr wrap="square" lIns="0" tIns="0" rIns="0" bIns="0" rtlCol="0" anchor="t">
            <a:spAutoFit/>
          </a:bodyPr>
          <a:lstStyle/>
          <a:p>
            <a:r>
              <a:rPr lang="de-DE" sz="5000" dirty="0">
                <a:solidFill>
                  <a:srgbClr val="444A72"/>
                </a:solidFill>
                <a:latin typeface="Open Sans Bold"/>
              </a:rPr>
              <a:t>Kleine Dinge der Selbstfürsorge die letzten Tage…</a:t>
            </a:r>
          </a:p>
        </p:txBody>
      </p:sp>
      <p:sp>
        <p:nvSpPr>
          <p:cNvPr id="15" name="TextBox 13">
            <a:extLst>
              <a:ext uri="{FF2B5EF4-FFF2-40B4-BE49-F238E27FC236}">
                <a16:creationId xmlns:a16="http://schemas.microsoft.com/office/drawing/2014/main" id="{143C1176-2817-3798-2D0D-BE09854DCCFF}"/>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rgbClr val="444A72"/>
                </a:solidFill>
                <a:latin typeface="Open Sans"/>
              </a:rPr>
              <a:t>SELBSTFÜRSORGE-ABEND</a:t>
            </a:r>
          </a:p>
        </p:txBody>
      </p:sp>
      <p:sp>
        <p:nvSpPr>
          <p:cNvPr id="7" name="Foliennummernplatzhalter 6">
            <a:extLst>
              <a:ext uri="{FF2B5EF4-FFF2-40B4-BE49-F238E27FC236}">
                <a16:creationId xmlns:a16="http://schemas.microsoft.com/office/drawing/2014/main" id="{5E35862F-5E03-3C09-F7DE-7A3AD03F3B77}"/>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
        <p:nvSpPr>
          <p:cNvPr id="5" name="Textfeld 4">
            <a:extLst>
              <a:ext uri="{FF2B5EF4-FFF2-40B4-BE49-F238E27FC236}">
                <a16:creationId xmlns:a16="http://schemas.microsoft.com/office/drawing/2014/main" id="{DB368BD6-30C3-B4CC-1C66-6FA289831739}"/>
              </a:ext>
            </a:extLst>
          </p:cNvPr>
          <p:cNvSpPr txBox="1"/>
          <p:nvPr/>
        </p:nvSpPr>
        <p:spPr>
          <a:xfrm>
            <a:off x="762000" y="3841367"/>
            <a:ext cx="3615753" cy="830997"/>
          </a:xfrm>
          <a:prstGeom prst="rect">
            <a:avLst/>
          </a:prstGeom>
          <a:noFill/>
        </p:spPr>
        <p:txBody>
          <a:bodyPr wrap="square" rtlCol="0">
            <a:spAutoFit/>
          </a:bodyPr>
          <a:lstStyle/>
          <a:p>
            <a:r>
              <a:rPr lang="de-DE" sz="2400" dirty="0">
                <a:latin typeface="Open Sans" panose="020B0606030504020204" pitchFamily="34" charset="0"/>
                <a:ea typeface="Open Sans" panose="020B0606030504020204" pitchFamily="34" charset="0"/>
                <a:cs typeface="Open Sans" panose="020B0606030504020204" pitchFamily="34" charset="0"/>
              </a:rPr>
              <a:t>Katrin allein </a:t>
            </a:r>
            <a:r>
              <a:rPr lang="de-DE" sz="2400" dirty="0" err="1">
                <a:latin typeface="Open Sans" panose="020B0606030504020204" pitchFamily="34" charset="0"/>
                <a:ea typeface="Open Sans" panose="020B0606030504020204" pitchFamily="34" charset="0"/>
                <a:cs typeface="Open Sans" panose="020B0606030504020204" pitchFamily="34" charset="0"/>
              </a:rPr>
              <a:t>zuhaus</a:t>
            </a:r>
            <a:r>
              <a:rPr lang="de-DE" sz="2400" dirty="0">
                <a:latin typeface="Open Sans" panose="020B0606030504020204" pitchFamily="34" charset="0"/>
                <a:ea typeface="Open Sans" panose="020B0606030504020204" pitchFamily="34" charset="0"/>
                <a:cs typeface="Open Sans" panose="020B0606030504020204" pitchFamily="34" charset="0"/>
              </a:rPr>
              <a:t> (Sonntag)</a:t>
            </a:r>
          </a:p>
        </p:txBody>
      </p:sp>
      <p:sp>
        <p:nvSpPr>
          <p:cNvPr id="6" name="Textfeld 5">
            <a:extLst>
              <a:ext uri="{FF2B5EF4-FFF2-40B4-BE49-F238E27FC236}">
                <a16:creationId xmlns:a16="http://schemas.microsoft.com/office/drawing/2014/main" id="{A12BB1A7-8009-37A0-C0AA-29559E5F1A84}"/>
              </a:ext>
            </a:extLst>
          </p:cNvPr>
          <p:cNvSpPr txBox="1"/>
          <p:nvPr/>
        </p:nvSpPr>
        <p:spPr>
          <a:xfrm>
            <a:off x="2484335" y="5726533"/>
            <a:ext cx="3615753" cy="461665"/>
          </a:xfrm>
          <a:prstGeom prst="rect">
            <a:avLst/>
          </a:prstGeom>
          <a:noFill/>
        </p:spPr>
        <p:txBody>
          <a:bodyPr wrap="square" rtlCol="0">
            <a:spAutoFit/>
          </a:bodyPr>
          <a:lstStyle/>
          <a:p>
            <a:r>
              <a:rPr lang="de-DE" sz="2400" dirty="0" err="1">
                <a:latin typeface="Open Sans" panose="020B0606030504020204" pitchFamily="34" charset="0"/>
                <a:ea typeface="Open Sans" panose="020B0606030504020204" pitchFamily="34" charset="0"/>
                <a:cs typeface="Open Sans" panose="020B0606030504020204" pitchFamily="34" charset="0"/>
              </a:rPr>
              <a:t>Microgreens</a:t>
            </a:r>
            <a:r>
              <a:rPr lang="de-DE" sz="2400" dirty="0">
                <a:latin typeface="Open Sans" panose="020B0606030504020204" pitchFamily="34" charset="0"/>
                <a:ea typeface="Open Sans" panose="020B0606030504020204" pitchFamily="34" charset="0"/>
                <a:cs typeface="Open Sans" panose="020B0606030504020204" pitchFamily="34" charset="0"/>
              </a:rPr>
              <a:t> mit Noah</a:t>
            </a:r>
          </a:p>
        </p:txBody>
      </p:sp>
      <p:sp>
        <p:nvSpPr>
          <p:cNvPr id="8" name="Textfeld 7">
            <a:extLst>
              <a:ext uri="{FF2B5EF4-FFF2-40B4-BE49-F238E27FC236}">
                <a16:creationId xmlns:a16="http://schemas.microsoft.com/office/drawing/2014/main" id="{ED3C59D0-CE76-2185-BC79-A5D968DDAB66}"/>
              </a:ext>
            </a:extLst>
          </p:cNvPr>
          <p:cNvSpPr txBox="1"/>
          <p:nvPr/>
        </p:nvSpPr>
        <p:spPr>
          <a:xfrm>
            <a:off x="4768678" y="2913711"/>
            <a:ext cx="3615753" cy="461665"/>
          </a:xfrm>
          <a:prstGeom prst="rect">
            <a:avLst/>
          </a:prstGeom>
          <a:noFill/>
        </p:spPr>
        <p:txBody>
          <a:bodyPr wrap="square" rtlCol="0">
            <a:spAutoFit/>
          </a:bodyPr>
          <a:lstStyle/>
          <a:p>
            <a:r>
              <a:rPr lang="de-DE" sz="2400" dirty="0">
                <a:latin typeface="Open Sans" panose="020B0606030504020204" pitchFamily="34" charset="0"/>
                <a:ea typeface="Open Sans" panose="020B0606030504020204" pitchFamily="34" charset="0"/>
                <a:cs typeface="Open Sans" panose="020B0606030504020204" pitchFamily="34" charset="0"/>
              </a:rPr>
              <a:t>Genug Schlaf</a:t>
            </a:r>
          </a:p>
        </p:txBody>
      </p:sp>
      <p:sp>
        <p:nvSpPr>
          <p:cNvPr id="9" name="Textfeld 8">
            <a:extLst>
              <a:ext uri="{FF2B5EF4-FFF2-40B4-BE49-F238E27FC236}">
                <a16:creationId xmlns:a16="http://schemas.microsoft.com/office/drawing/2014/main" id="{5F6A4C06-9377-5BA7-D863-5F5FA722DDB9}"/>
              </a:ext>
            </a:extLst>
          </p:cNvPr>
          <p:cNvSpPr txBox="1"/>
          <p:nvPr/>
        </p:nvSpPr>
        <p:spPr>
          <a:xfrm>
            <a:off x="7682442" y="2682878"/>
            <a:ext cx="4829474" cy="461665"/>
          </a:xfrm>
          <a:prstGeom prst="rect">
            <a:avLst/>
          </a:prstGeom>
          <a:noFill/>
        </p:spPr>
        <p:txBody>
          <a:bodyPr wrap="square" rtlCol="0">
            <a:spAutoFit/>
          </a:bodyPr>
          <a:lstStyle/>
          <a:p>
            <a:r>
              <a:rPr lang="de-DE" sz="2400" dirty="0">
                <a:latin typeface="Open Sans" panose="020B0606030504020204" pitchFamily="34" charset="0"/>
                <a:ea typeface="Open Sans" panose="020B0606030504020204" pitchFamily="34" charset="0"/>
                <a:cs typeface="Open Sans" panose="020B0606030504020204" pitchFamily="34" charset="0"/>
              </a:rPr>
              <a:t>Inspiration durch Fortbildung</a:t>
            </a:r>
          </a:p>
        </p:txBody>
      </p:sp>
      <p:sp>
        <p:nvSpPr>
          <p:cNvPr id="10" name="Textfeld 9">
            <a:extLst>
              <a:ext uri="{FF2B5EF4-FFF2-40B4-BE49-F238E27FC236}">
                <a16:creationId xmlns:a16="http://schemas.microsoft.com/office/drawing/2014/main" id="{CA3BEC28-7E86-43E8-19CB-E4C89172DB39}"/>
              </a:ext>
            </a:extLst>
          </p:cNvPr>
          <p:cNvSpPr txBox="1"/>
          <p:nvPr/>
        </p:nvSpPr>
        <p:spPr>
          <a:xfrm>
            <a:off x="13185463" y="5143500"/>
            <a:ext cx="3615753" cy="461665"/>
          </a:xfrm>
          <a:prstGeom prst="rect">
            <a:avLst/>
          </a:prstGeom>
          <a:noFill/>
        </p:spPr>
        <p:txBody>
          <a:bodyPr wrap="square" rtlCol="0">
            <a:spAutoFit/>
          </a:bodyPr>
          <a:lstStyle/>
          <a:p>
            <a:r>
              <a:rPr lang="de-DE" sz="2400" dirty="0">
                <a:latin typeface="Open Sans" panose="020B0606030504020204" pitchFamily="34" charset="0"/>
                <a:ea typeface="Open Sans" panose="020B0606030504020204" pitchFamily="34" charset="0"/>
                <a:cs typeface="Open Sans" panose="020B0606030504020204" pitchFamily="34" charset="0"/>
              </a:rPr>
              <a:t>Montag Laufgruppe</a:t>
            </a:r>
          </a:p>
        </p:txBody>
      </p:sp>
      <p:sp>
        <p:nvSpPr>
          <p:cNvPr id="11" name="Textfeld 10">
            <a:extLst>
              <a:ext uri="{FF2B5EF4-FFF2-40B4-BE49-F238E27FC236}">
                <a16:creationId xmlns:a16="http://schemas.microsoft.com/office/drawing/2014/main" id="{317CE933-E1F4-8418-E1F2-28A0A2BF351C}"/>
              </a:ext>
            </a:extLst>
          </p:cNvPr>
          <p:cNvSpPr txBox="1"/>
          <p:nvPr/>
        </p:nvSpPr>
        <p:spPr>
          <a:xfrm>
            <a:off x="14158695" y="6643603"/>
            <a:ext cx="3856804" cy="830997"/>
          </a:xfrm>
          <a:prstGeom prst="rect">
            <a:avLst/>
          </a:prstGeom>
          <a:noFill/>
        </p:spPr>
        <p:txBody>
          <a:bodyPr wrap="square" rtlCol="0">
            <a:spAutoFit/>
          </a:bodyPr>
          <a:lstStyle/>
          <a:p>
            <a:r>
              <a:rPr lang="de-DE" sz="2400" dirty="0">
                <a:latin typeface="Open Sans" panose="020B0606030504020204" pitchFamily="34" charset="0"/>
                <a:ea typeface="Open Sans" panose="020B0606030504020204" pitchFamily="34" charset="0"/>
                <a:cs typeface="Open Sans" panose="020B0606030504020204" pitchFamily="34" charset="0"/>
              </a:rPr>
              <a:t>Di Abend Woodstock-Konzert abgelehnt</a:t>
            </a:r>
          </a:p>
        </p:txBody>
      </p:sp>
      <p:sp>
        <p:nvSpPr>
          <p:cNvPr id="12" name="Textfeld 11">
            <a:extLst>
              <a:ext uri="{FF2B5EF4-FFF2-40B4-BE49-F238E27FC236}">
                <a16:creationId xmlns:a16="http://schemas.microsoft.com/office/drawing/2014/main" id="{FC89C3D0-69C3-DE3F-165C-702C8AB3F3C7}"/>
              </a:ext>
            </a:extLst>
          </p:cNvPr>
          <p:cNvSpPr txBox="1"/>
          <p:nvPr/>
        </p:nvSpPr>
        <p:spPr>
          <a:xfrm>
            <a:off x="9144000" y="8136782"/>
            <a:ext cx="3615753" cy="461665"/>
          </a:xfrm>
          <a:prstGeom prst="rect">
            <a:avLst/>
          </a:prstGeom>
          <a:noFill/>
        </p:spPr>
        <p:txBody>
          <a:bodyPr wrap="square" rtlCol="0">
            <a:spAutoFit/>
          </a:bodyPr>
          <a:lstStyle/>
          <a:p>
            <a:r>
              <a:rPr lang="de-DE" sz="2400" dirty="0" err="1">
                <a:latin typeface="Open Sans" panose="020B0606030504020204" pitchFamily="34" charset="0"/>
                <a:ea typeface="Open Sans" panose="020B0606030504020204" pitchFamily="34" charset="0"/>
                <a:cs typeface="Open Sans" panose="020B0606030504020204" pitchFamily="34" charset="0"/>
              </a:rPr>
              <a:t>Genußkochen</a:t>
            </a:r>
            <a:r>
              <a:rPr lang="de-DE" sz="2400" dirty="0">
                <a:latin typeface="Open Sans" panose="020B0606030504020204" pitchFamily="34" charset="0"/>
                <a:ea typeface="Open Sans" panose="020B0606030504020204" pitchFamily="34" charset="0"/>
                <a:cs typeface="Open Sans" panose="020B0606030504020204" pitchFamily="34" charset="0"/>
              </a:rPr>
              <a:t>  </a:t>
            </a:r>
          </a:p>
        </p:txBody>
      </p:sp>
      <p:sp>
        <p:nvSpPr>
          <p:cNvPr id="13" name="Textfeld 12">
            <a:extLst>
              <a:ext uri="{FF2B5EF4-FFF2-40B4-BE49-F238E27FC236}">
                <a16:creationId xmlns:a16="http://schemas.microsoft.com/office/drawing/2014/main" id="{81569905-163C-E28F-814E-FE10203C4043}"/>
              </a:ext>
            </a:extLst>
          </p:cNvPr>
          <p:cNvSpPr txBox="1"/>
          <p:nvPr/>
        </p:nvSpPr>
        <p:spPr>
          <a:xfrm>
            <a:off x="6610843" y="8744255"/>
            <a:ext cx="3615753" cy="461665"/>
          </a:xfrm>
          <a:prstGeom prst="rect">
            <a:avLst/>
          </a:prstGeom>
          <a:noFill/>
        </p:spPr>
        <p:txBody>
          <a:bodyPr wrap="square" rtlCol="0">
            <a:spAutoFit/>
          </a:bodyPr>
          <a:lstStyle/>
          <a:p>
            <a:r>
              <a:rPr lang="de-DE" sz="2400" dirty="0">
                <a:latin typeface="Open Sans" panose="020B0606030504020204" pitchFamily="34" charset="0"/>
                <a:ea typeface="Open Sans" panose="020B0606030504020204" pitchFamily="34" charset="0"/>
                <a:cs typeface="Open Sans" panose="020B0606030504020204" pitchFamily="34" charset="0"/>
              </a:rPr>
              <a:t>etc.</a:t>
            </a:r>
          </a:p>
        </p:txBody>
      </p:sp>
      <p:pic>
        <p:nvPicPr>
          <p:cNvPr id="17" name="Picture 8">
            <a:extLst>
              <a:ext uri="{FF2B5EF4-FFF2-40B4-BE49-F238E27FC236}">
                <a16:creationId xmlns:a16="http://schemas.microsoft.com/office/drawing/2014/main" id="{7CF868D0-327D-C678-2024-CE6E919FF0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35000" y="3013838"/>
            <a:ext cx="4191000" cy="1887041"/>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descr="Ein Bild, das Kraut, Pflanze, Fines herbes, Gemüse enthält.&#10;&#10;Automatisch generierte Beschreibung">
            <a:extLst>
              <a:ext uri="{FF2B5EF4-FFF2-40B4-BE49-F238E27FC236}">
                <a16:creationId xmlns:a16="http://schemas.microsoft.com/office/drawing/2014/main" id="{9411E467-813D-0827-1302-1DB8A8D52F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2983" y="6504383"/>
            <a:ext cx="3399840" cy="2549881"/>
          </a:xfrm>
          <a:prstGeom prst="rect">
            <a:avLst/>
          </a:prstGeom>
        </p:spPr>
      </p:pic>
      <p:pic>
        <p:nvPicPr>
          <p:cNvPr id="19" name="Grafik 18" descr="Ein Bild, das Text, Kleidung, Buch, Person enthält.&#10;&#10;Automatisch generierte Beschreibung">
            <a:extLst>
              <a:ext uri="{FF2B5EF4-FFF2-40B4-BE49-F238E27FC236}">
                <a16:creationId xmlns:a16="http://schemas.microsoft.com/office/drawing/2014/main" id="{7E0A42D5-2AAF-89EA-FFA4-B0F0426160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1643279" y="7548731"/>
            <a:ext cx="2560968" cy="1920726"/>
          </a:xfrm>
          <a:prstGeom prst="rect">
            <a:avLst/>
          </a:prstGeom>
        </p:spPr>
      </p:pic>
    </p:spTree>
    <p:extLst>
      <p:ext uri="{BB962C8B-B14F-4D97-AF65-F5344CB8AC3E}">
        <p14:creationId xmlns:p14="http://schemas.microsoft.com/office/powerpoint/2010/main" val="95034434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44A72"/>
        </a:solidFill>
        <a:effectLst/>
      </p:bgPr>
    </p:bg>
    <p:spTree>
      <p:nvGrpSpPr>
        <p:cNvPr id="1" name=""/>
        <p:cNvGrpSpPr/>
        <p:nvPr/>
      </p:nvGrpSpPr>
      <p:grpSpPr>
        <a:xfrm>
          <a:off x="0" y="0"/>
          <a:ext cx="0" cy="0"/>
          <a:chOff x="0" y="0"/>
          <a:chExt cx="0" cy="0"/>
        </a:xfrm>
      </p:grpSpPr>
      <p:sp>
        <p:nvSpPr>
          <p:cNvPr id="5" name="TextBox 5"/>
          <p:cNvSpPr txBox="1"/>
          <p:nvPr/>
        </p:nvSpPr>
        <p:spPr>
          <a:xfrm>
            <a:off x="1028700" y="3241519"/>
            <a:ext cx="16251231" cy="5196872"/>
          </a:xfrm>
          <a:prstGeom prst="rect">
            <a:avLst/>
          </a:prstGeom>
        </p:spPr>
        <p:txBody>
          <a:bodyPr lIns="0" tIns="0" rIns="0" bIns="0" rtlCol="0" anchor="t">
            <a:spAutoFit/>
          </a:bodyPr>
          <a:lstStyle/>
          <a:p>
            <a:r>
              <a:rPr lang="de-DE" sz="3000" b="1" spc="30" dirty="0">
                <a:solidFill>
                  <a:srgbClr val="F1EFEB"/>
                </a:solidFill>
                <a:latin typeface="Open Sans Light"/>
              </a:rPr>
              <a:t>Bitte befragt euch gegenseitig (jeder 5 Min. in der Fragenden/Zuhörenden-Rolle, dann Wechsel): </a:t>
            </a:r>
          </a:p>
          <a:p>
            <a:pPr marL="342900" indent="-342900">
              <a:buFont typeface="Arial" panose="020B0604020202020204" pitchFamily="34" charset="0"/>
              <a:buChar char="•"/>
            </a:pPr>
            <a:endParaRPr lang="de-DE" sz="3000" b="1" spc="30" dirty="0">
              <a:solidFill>
                <a:srgbClr val="F1EFEB"/>
              </a:solidFill>
              <a:latin typeface="Open Sans Light"/>
            </a:endParaRPr>
          </a:p>
          <a:p>
            <a:pPr marL="342900" indent="-342900">
              <a:buFont typeface="Arial" panose="020B0604020202020204" pitchFamily="34" charset="0"/>
              <a:buChar char="•"/>
            </a:pPr>
            <a:endParaRPr lang="de-DE" sz="3000" b="1" spc="30" dirty="0">
              <a:solidFill>
                <a:srgbClr val="F1EFEB"/>
              </a:solidFill>
              <a:latin typeface="Open Sans Light"/>
            </a:endParaRPr>
          </a:p>
          <a:p>
            <a:pPr marL="342900" indent="-342900">
              <a:buFont typeface="Arial" panose="020B0604020202020204" pitchFamily="34" charset="0"/>
              <a:buChar char="•"/>
            </a:pPr>
            <a:r>
              <a:rPr lang="de-DE" sz="3000" b="1" spc="30" dirty="0">
                <a:solidFill>
                  <a:srgbClr val="F1EFEB"/>
                </a:solidFill>
                <a:latin typeface="Open Sans Light"/>
              </a:rPr>
              <a:t>Welche Momente der Selbstfürsorge hast du die letzten Tage gehabt? </a:t>
            </a:r>
          </a:p>
          <a:p>
            <a:pPr marL="342900" indent="-342900">
              <a:buFont typeface="Arial" panose="020B0604020202020204" pitchFamily="34" charset="0"/>
              <a:buChar char="•"/>
            </a:pPr>
            <a:endParaRPr lang="de-DE" sz="3000" b="1" spc="30" dirty="0">
              <a:solidFill>
                <a:srgbClr val="F1EFEB"/>
              </a:solidFill>
              <a:latin typeface="Open Sans Light"/>
            </a:endParaRPr>
          </a:p>
          <a:p>
            <a:pPr marL="342900" indent="-342900">
              <a:buFont typeface="Arial" panose="020B0604020202020204" pitchFamily="34" charset="0"/>
              <a:buChar char="•"/>
            </a:pPr>
            <a:r>
              <a:rPr lang="de-DE" sz="3000" b="1" spc="30" dirty="0">
                <a:solidFill>
                  <a:srgbClr val="F1EFEB"/>
                </a:solidFill>
                <a:latin typeface="Open Sans Light"/>
              </a:rPr>
              <a:t>Wieso hast du dir heute Zeit für das Thema genommen? </a:t>
            </a:r>
          </a:p>
          <a:p>
            <a:pPr marL="342900" indent="-342900">
              <a:buFont typeface="Arial" panose="020B0604020202020204" pitchFamily="34" charset="0"/>
              <a:buChar char="•"/>
            </a:pPr>
            <a:endParaRPr lang="de-DE" sz="3000" b="1" spc="30" dirty="0">
              <a:solidFill>
                <a:srgbClr val="F1EFEB"/>
              </a:solidFill>
              <a:latin typeface="Open Sans Light"/>
            </a:endParaRPr>
          </a:p>
          <a:p>
            <a:pPr marL="342900" indent="-342900">
              <a:buFont typeface="Arial" panose="020B0604020202020204" pitchFamily="34" charset="0"/>
              <a:buChar char="•"/>
            </a:pPr>
            <a:r>
              <a:rPr lang="de-DE" sz="3000" b="1" spc="30" dirty="0">
                <a:solidFill>
                  <a:srgbClr val="F1EFEB"/>
                </a:solidFill>
                <a:latin typeface="Open Sans Light"/>
              </a:rPr>
              <a:t>Was möchtest du mir sonst noch über dich erzählen? </a:t>
            </a:r>
          </a:p>
          <a:p>
            <a:pPr algn="just">
              <a:lnSpc>
                <a:spcPts val="4200"/>
              </a:lnSpc>
            </a:pPr>
            <a:endParaRPr lang="de-DE" sz="3000" spc="30" dirty="0">
              <a:solidFill>
                <a:srgbClr val="F1EFEB"/>
              </a:solidFill>
              <a:latin typeface="Open Sans Light"/>
            </a:endParaRPr>
          </a:p>
          <a:p>
            <a:pPr marL="514350" indent="-514350" algn="just">
              <a:lnSpc>
                <a:spcPts val="4200"/>
              </a:lnSpc>
              <a:buAutoNum type="arabicParenR" startAt="3"/>
            </a:pPr>
            <a:endParaRPr lang="de-DE" sz="3000" spc="30" dirty="0">
              <a:solidFill>
                <a:srgbClr val="F1EFEB"/>
              </a:solidFill>
              <a:latin typeface="Open Sans Light"/>
            </a:endParaRPr>
          </a:p>
        </p:txBody>
      </p:sp>
      <p:sp>
        <p:nvSpPr>
          <p:cNvPr id="7" name="TextBox 10">
            <a:extLst>
              <a:ext uri="{FF2B5EF4-FFF2-40B4-BE49-F238E27FC236}">
                <a16:creationId xmlns:a16="http://schemas.microsoft.com/office/drawing/2014/main" id="{5969F6EB-C944-E419-7A97-27E933943D5D}"/>
              </a:ext>
            </a:extLst>
          </p:cNvPr>
          <p:cNvSpPr txBox="1"/>
          <p:nvPr/>
        </p:nvSpPr>
        <p:spPr>
          <a:xfrm>
            <a:off x="918490" y="751212"/>
            <a:ext cx="16836109" cy="1396664"/>
          </a:xfrm>
          <a:prstGeom prst="rect">
            <a:avLst/>
          </a:prstGeom>
        </p:spPr>
        <p:txBody>
          <a:bodyPr wrap="square" lIns="0" tIns="0" rIns="0" bIns="0" rtlCol="0" anchor="t">
            <a:spAutoFit/>
          </a:bodyPr>
          <a:lstStyle/>
          <a:p>
            <a:pPr algn="l">
              <a:lnSpc>
                <a:spcPts val="12780"/>
              </a:lnSpc>
            </a:pPr>
            <a:r>
              <a:rPr lang="de-DE" sz="5000" dirty="0">
                <a:solidFill>
                  <a:schemeClr val="bg1"/>
                </a:solidFill>
                <a:latin typeface="Open Sans Bold"/>
              </a:rPr>
              <a:t>Tandemarbeit zum Kennenlernen (ca. 10 Min.)</a:t>
            </a:r>
            <a:endParaRPr lang="en-US" sz="5000" dirty="0">
              <a:solidFill>
                <a:schemeClr val="bg1"/>
              </a:solidFill>
              <a:latin typeface="Open Sans Bold"/>
            </a:endParaRPr>
          </a:p>
        </p:txBody>
      </p:sp>
      <p:sp>
        <p:nvSpPr>
          <p:cNvPr id="8" name="TextBox 13">
            <a:extLst>
              <a:ext uri="{FF2B5EF4-FFF2-40B4-BE49-F238E27FC236}">
                <a16:creationId xmlns:a16="http://schemas.microsoft.com/office/drawing/2014/main" id="{6333E488-6316-4787-7EA7-169EE857D8FA}"/>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chemeClr val="bg1"/>
                </a:solidFill>
                <a:latin typeface="Open Sans"/>
              </a:rPr>
              <a:t>SELBSTFÜRSORGE-ABEND</a:t>
            </a:r>
          </a:p>
        </p:txBody>
      </p:sp>
      <p:sp>
        <p:nvSpPr>
          <p:cNvPr id="9" name="Foliennummernplatzhalter 8">
            <a:extLst>
              <a:ext uri="{FF2B5EF4-FFF2-40B4-BE49-F238E27FC236}">
                <a16:creationId xmlns:a16="http://schemas.microsoft.com/office/drawing/2014/main" id="{EEAC4701-CFDC-1AA0-3075-6FAF11F10443}"/>
              </a:ext>
            </a:extLst>
          </p:cNvPr>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extBox 10">
            <a:extLst>
              <a:ext uri="{FF2B5EF4-FFF2-40B4-BE49-F238E27FC236}">
                <a16:creationId xmlns:a16="http://schemas.microsoft.com/office/drawing/2014/main" id="{D39CC892-8E49-775C-8304-34BEA25E997B}"/>
              </a:ext>
            </a:extLst>
          </p:cNvPr>
          <p:cNvSpPr txBox="1"/>
          <p:nvPr/>
        </p:nvSpPr>
        <p:spPr>
          <a:xfrm>
            <a:off x="995029" y="1147574"/>
            <a:ext cx="16836109" cy="923330"/>
          </a:xfrm>
          <a:prstGeom prst="rect">
            <a:avLst/>
          </a:prstGeom>
        </p:spPr>
        <p:txBody>
          <a:bodyPr wrap="square" lIns="0" tIns="0" rIns="0" bIns="0" rtlCol="0" anchor="t">
            <a:spAutoFit/>
          </a:bodyPr>
          <a:lstStyle/>
          <a:p>
            <a:r>
              <a:rPr lang="de-DE" sz="6000" dirty="0">
                <a:solidFill>
                  <a:srgbClr val="444A72"/>
                </a:solidFill>
                <a:latin typeface="Open Sans Bold"/>
              </a:rPr>
              <a:t>IST-SOLL-Stand</a:t>
            </a:r>
          </a:p>
        </p:txBody>
      </p:sp>
      <p:sp>
        <p:nvSpPr>
          <p:cNvPr id="15" name="TextBox 13">
            <a:extLst>
              <a:ext uri="{FF2B5EF4-FFF2-40B4-BE49-F238E27FC236}">
                <a16:creationId xmlns:a16="http://schemas.microsoft.com/office/drawing/2014/main" id="{143C1176-2817-3798-2D0D-BE09854DCCFF}"/>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rgbClr val="444A72"/>
                </a:solidFill>
                <a:latin typeface="Open Sans"/>
              </a:rPr>
              <a:t>SELBSTFÜRSORGE-ABEND</a:t>
            </a:r>
          </a:p>
        </p:txBody>
      </p:sp>
      <p:sp>
        <p:nvSpPr>
          <p:cNvPr id="7" name="Foliennummernplatzhalter 6">
            <a:extLst>
              <a:ext uri="{FF2B5EF4-FFF2-40B4-BE49-F238E27FC236}">
                <a16:creationId xmlns:a16="http://schemas.microsoft.com/office/drawing/2014/main" id="{5E35862F-5E03-3C09-F7DE-7A3AD03F3B77}"/>
              </a:ext>
            </a:extLst>
          </p:cNvPr>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3" name="Picture 2" descr="WG-Zimmer einrichten: Inspiration und Tipps für kleine Räume | GLAMOUR">
            <a:extLst>
              <a:ext uri="{FF2B5EF4-FFF2-40B4-BE49-F238E27FC236}">
                <a16:creationId xmlns:a16="http://schemas.microsoft.com/office/drawing/2014/main" id="{D6EC78E1-94FE-A9A7-26A7-CA1C9B0EC8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14472" y="4064771"/>
            <a:ext cx="3369723" cy="2242396"/>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A7E5D138-475B-4D26-716D-88040A46419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853" y="1078327"/>
            <a:ext cx="3139547" cy="2085392"/>
          </a:xfrm>
          <a:prstGeom prst="rect">
            <a:avLst/>
          </a:prstGeom>
        </p:spPr>
      </p:pic>
      <p:pic>
        <p:nvPicPr>
          <p:cNvPr id="20" name="Picture 2" descr="Spinne SVG / Spinnennetz SVG / Insekte svg Spinnennetz Bild 1">
            <a:extLst>
              <a:ext uri="{FF2B5EF4-FFF2-40B4-BE49-F238E27FC236}">
                <a16:creationId xmlns:a16="http://schemas.microsoft.com/office/drawing/2014/main" id="{8EFF7EA8-86D9-270C-F5D7-A06AA4B2D2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049002" y="3300497"/>
            <a:ext cx="4423569" cy="4423569"/>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descr="Ein Bild, das draußen, See, Wasser, Himmel enthält.&#10;&#10;Automatisch generierte Beschreibung">
            <a:extLst>
              <a:ext uri="{FF2B5EF4-FFF2-40B4-BE49-F238E27FC236}">
                <a16:creationId xmlns:a16="http://schemas.microsoft.com/office/drawing/2014/main" id="{9366D91C-3C71-4D82-10F0-B5E2CA6B58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5059802" y="1885265"/>
            <a:ext cx="3108810" cy="2331607"/>
          </a:xfrm>
          <a:prstGeom prst="rect">
            <a:avLst/>
          </a:prstGeom>
        </p:spPr>
      </p:pic>
      <p:pic>
        <p:nvPicPr>
          <p:cNvPr id="22" name="Grafik 21" descr="Ein Bild, das Kerze, Im Haus, Wachs, Kerzenständer enthält.&#10;&#10;Automatisch generierte Beschreibung">
            <a:extLst>
              <a:ext uri="{FF2B5EF4-FFF2-40B4-BE49-F238E27FC236}">
                <a16:creationId xmlns:a16="http://schemas.microsoft.com/office/drawing/2014/main" id="{79F34B4F-F41F-8765-4D8D-023EB8C480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3969" y="5016432"/>
            <a:ext cx="2883486" cy="2162614"/>
          </a:xfrm>
          <a:prstGeom prst="rect">
            <a:avLst/>
          </a:prstGeom>
        </p:spPr>
      </p:pic>
      <p:pic>
        <p:nvPicPr>
          <p:cNvPr id="23" name="Grafik 22" descr="Ein Bild, das Büroausstattung, Buch, Text, Bürobedarf enthält.&#10;&#10;Automatisch generierte Beschreibung">
            <a:extLst>
              <a:ext uri="{FF2B5EF4-FFF2-40B4-BE49-F238E27FC236}">
                <a16:creationId xmlns:a16="http://schemas.microsoft.com/office/drawing/2014/main" id="{A6E4FA81-44C7-609E-7550-1549ED4E70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444574" y="7927217"/>
            <a:ext cx="2212330" cy="2212330"/>
          </a:xfrm>
          <a:prstGeom prst="rect">
            <a:avLst/>
          </a:prstGeom>
        </p:spPr>
      </p:pic>
      <p:pic>
        <p:nvPicPr>
          <p:cNvPr id="24" name="Picture 2">
            <a:extLst>
              <a:ext uri="{FF2B5EF4-FFF2-40B4-BE49-F238E27FC236}">
                <a16:creationId xmlns:a16="http://schemas.microsoft.com/office/drawing/2014/main" id="{713B9036-455E-7426-02C8-80AB1AB8AD6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757689" y="7187758"/>
            <a:ext cx="2981195" cy="19278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3B3BD6A2-9820-F18E-E161-45AF80D53E6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2320934" y="180236"/>
            <a:ext cx="1726445" cy="2602681"/>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13">
            <a:extLst>
              <a:ext uri="{FF2B5EF4-FFF2-40B4-BE49-F238E27FC236}">
                <a16:creationId xmlns:a16="http://schemas.microsoft.com/office/drawing/2014/main" id="{2E0CEB05-1C73-2BAE-F914-57F8669DB436}"/>
              </a:ext>
            </a:extLst>
          </p:cNvPr>
          <p:cNvSpPr txBox="1"/>
          <p:nvPr/>
        </p:nvSpPr>
        <p:spPr>
          <a:xfrm>
            <a:off x="918491" y="3000961"/>
            <a:ext cx="6320508" cy="6032421"/>
          </a:xfrm>
          <a:prstGeom prst="rect">
            <a:avLst/>
          </a:prstGeom>
        </p:spPr>
        <p:txBody>
          <a:bodyPr wrap="square" lIns="0" tIns="0" rIns="0" bIns="0" rtlCol="0" anchor="t">
            <a:spAutoFit/>
          </a:bodyPr>
          <a:lstStyle/>
          <a:p>
            <a:r>
              <a:rPr lang="de-DE" sz="2800" dirty="0">
                <a:solidFill>
                  <a:srgbClr val="000000"/>
                </a:solidFill>
                <a:latin typeface="Open Sans Light"/>
              </a:rPr>
              <a:t>Bitte nimm dir 5 Min. Zeit und zeichne „dein“ Netz:</a:t>
            </a:r>
          </a:p>
          <a:p>
            <a:endParaRPr lang="de-DE" sz="2800" dirty="0">
              <a:solidFill>
                <a:srgbClr val="000000"/>
              </a:solidFill>
              <a:latin typeface="Open Sans Light"/>
            </a:endParaRPr>
          </a:p>
          <a:p>
            <a:r>
              <a:rPr lang="de-DE" sz="2800" dirty="0">
                <a:solidFill>
                  <a:srgbClr val="000000"/>
                </a:solidFill>
                <a:latin typeface="Open Sans Light"/>
              </a:rPr>
              <a:t>Welche Aspekte der Selbstfürsorge sind dir wichtig?</a:t>
            </a:r>
          </a:p>
          <a:p>
            <a:endParaRPr lang="de-DE" sz="2800" dirty="0">
              <a:solidFill>
                <a:srgbClr val="000000"/>
              </a:solidFill>
              <a:latin typeface="Open Sans Light"/>
            </a:endParaRPr>
          </a:p>
          <a:p>
            <a:r>
              <a:rPr lang="de-DE" sz="2800" dirty="0">
                <a:solidFill>
                  <a:srgbClr val="000000"/>
                </a:solidFill>
                <a:latin typeface="Open Sans Light"/>
              </a:rPr>
              <a:t>Wie würdest du deinen aktuellen IST-Zustand einschätzen? (Innen wäre der Aspekt niedrig ausgeprägt, im äußeren Bereich hoch.)</a:t>
            </a:r>
          </a:p>
          <a:p>
            <a:endParaRPr lang="de-DE" sz="2800" dirty="0">
              <a:solidFill>
                <a:srgbClr val="000000"/>
              </a:solidFill>
              <a:latin typeface="Open Sans Light"/>
            </a:endParaRPr>
          </a:p>
          <a:p>
            <a:r>
              <a:rPr lang="de-DE" sz="2800" dirty="0">
                <a:solidFill>
                  <a:srgbClr val="000000"/>
                </a:solidFill>
                <a:latin typeface="Open Sans Light"/>
              </a:rPr>
              <a:t>Was wäre dein SOLL-Zustand (Wunsch)?</a:t>
            </a:r>
          </a:p>
          <a:p>
            <a:pPr marL="342900" indent="-342900">
              <a:buFont typeface="Arial" panose="020B0604020202020204" pitchFamily="34" charset="0"/>
              <a:buChar char="•"/>
            </a:pPr>
            <a:endParaRPr lang="de-DE" sz="2800" dirty="0">
              <a:solidFill>
                <a:srgbClr val="000000"/>
              </a:solidFill>
              <a:latin typeface="Open Sans Light"/>
            </a:endParaRPr>
          </a:p>
        </p:txBody>
      </p:sp>
    </p:spTree>
    <p:extLst>
      <p:ext uri="{BB962C8B-B14F-4D97-AF65-F5344CB8AC3E}">
        <p14:creationId xmlns:p14="http://schemas.microsoft.com/office/powerpoint/2010/main" val="304214628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44A72"/>
        </a:solidFill>
        <a:effectLst/>
      </p:bgPr>
    </p:bg>
    <p:spTree>
      <p:nvGrpSpPr>
        <p:cNvPr id="1" name=""/>
        <p:cNvGrpSpPr/>
        <p:nvPr/>
      </p:nvGrpSpPr>
      <p:grpSpPr>
        <a:xfrm>
          <a:off x="0" y="0"/>
          <a:ext cx="0" cy="0"/>
          <a:chOff x="0" y="0"/>
          <a:chExt cx="0" cy="0"/>
        </a:xfrm>
      </p:grpSpPr>
      <p:sp>
        <p:nvSpPr>
          <p:cNvPr id="5" name="TextBox 5"/>
          <p:cNvSpPr txBox="1"/>
          <p:nvPr/>
        </p:nvSpPr>
        <p:spPr>
          <a:xfrm>
            <a:off x="1028700" y="3241519"/>
            <a:ext cx="16251231" cy="6120202"/>
          </a:xfrm>
          <a:prstGeom prst="rect">
            <a:avLst/>
          </a:prstGeom>
        </p:spPr>
        <p:txBody>
          <a:bodyPr lIns="0" tIns="0" rIns="0" bIns="0" rtlCol="0" anchor="t">
            <a:spAutoFit/>
          </a:bodyPr>
          <a:lstStyle/>
          <a:p>
            <a:r>
              <a:rPr lang="de-DE" sz="3000" b="1" spc="30" dirty="0">
                <a:solidFill>
                  <a:srgbClr val="F1EFEB"/>
                </a:solidFill>
                <a:latin typeface="Open Sans Light"/>
              </a:rPr>
              <a:t>Bitte befragt euch gegenseitig (jeder 3 Min. in der Fragenden/Zuhörenden-Rolle, dann Wechsel): </a:t>
            </a:r>
          </a:p>
          <a:p>
            <a:pPr marL="342900" indent="-342900">
              <a:buFont typeface="Arial" panose="020B0604020202020204" pitchFamily="34" charset="0"/>
              <a:buChar char="•"/>
            </a:pPr>
            <a:endParaRPr lang="de-DE" sz="3000" b="1" spc="30" dirty="0">
              <a:solidFill>
                <a:srgbClr val="F1EFEB"/>
              </a:solidFill>
              <a:latin typeface="Open Sans Light"/>
            </a:endParaRPr>
          </a:p>
          <a:p>
            <a:pPr marL="342900" indent="-342900">
              <a:buFont typeface="Arial" panose="020B0604020202020204" pitchFamily="34" charset="0"/>
              <a:buChar char="•"/>
            </a:pPr>
            <a:endParaRPr lang="de-DE" sz="3000" b="1" spc="30" dirty="0">
              <a:solidFill>
                <a:srgbClr val="F1EFEB"/>
              </a:solidFill>
              <a:latin typeface="Open Sans Light"/>
            </a:endParaRPr>
          </a:p>
          <a:p>
            <a:pPr marL="342900" indent="-342900">
              <a:buFont typeface="Arial" panose="020B0604020202020204" pitchFamily="34" charset="0"/>
              <a:buChar char="•"/>
            </a:pPr>
            <a:r>
              <a:rPr lang="de-DE" sz="3000" b="1" spc="30" dirty="0">
                <a:solidFill>
                  <a:srgbClr val="F1EFEB"/>
                </a:solidFill>
                <a:latin typeface="Open Sans Light"/>
              </a:rPr>
              <a:t>Welche Aspekte der Selbstfürsorge realisierst du aktuell gut, was soll so bleiben? </a:t>
            </a:r>
          </a:p>
          <a:p>
            <a:pPr marL="342900" indent="-342900">
              <a:buFont typeface="Arial" panose="020B0604020202020204" pitchFamily="34" charset="0"/>
              <a:buChar char="•"/>
            </a:pPr>
            <a:endParaRPr lang="de-DE" sz="3000" b="1" spc="30" dirty="0">
              <a:solidFill>
                <a:srgbClr val="F1EFEB"/>
              </a:solidFill>
              <a:latin typeface="Open Sans Light"/>
            </a:endParaRPr>
          </a:p>
          <a:p>
            <a:pPr marL="342900" indent="-342900">
              <a:buFont typeface="Arial" panose="020B0604020202020204" pitchFamily="34" charset="0"/>
              <a:buChar char="•"/>
            </a:pPr>
            <a:r>
              <a:rPr lang="de-DE" sz="3000" b="1" spc="30" dirty="0">
                <a:solidFill>
                  <a:srgbClr val="F1EFEB"/>
                </a:solidFill>
                <a:latin typeface="Open Sans Light"/>
              </a:rPr>
              <a:t>Was möchtest du zukünftig anders machen, um deinem Wunschzustand näher zu kommen? </a:t>
            </a:r>
          </a:p>
          <a:p>
            <a:pPr marL="342900" indent="-342900">
              <a:buFont typeface="Arial" panose="020B0604020202020204" pitchFamily="34" charset="0"/>
              <a:buChar char="•"/>
            </a:pPr>
            <a:endParaRPr lang="de-DE" sz="3000" b="1" spc="30" dirty="0">
              <a:solidFill>
                <a:srgbClr val="F1EFEB"/>
              </a:solidFill>
              <a:latin typeface="Open Sans Light"/>
            </a:endParaRPr>
          </a:p>
          <a:p>
            <a:pPr marL="342900" indent="-342900">
              <a:buFont typeface="Arial" panose="020B0604020202020204" pitchFamily="34" charset="0"/>
              <a:buChar char="•"/>
            </a:pPr>
            <a:endParaRPr lang="de-DE" sz="3000" b="1" spc="30" dirty="0">
              <a:solidFill>
                <a:srgbClr val="F1EFEB"/>
              </a:solidFill>
              <a:latin typeface="Open Sans Light"/>
            </a:endParaRPr>
          </a:p>
          <a:p>
            <a:pPr marL="342900" indent="-342900">
              <a:buFont typeface="Arial" panose="020B0604020202020204" pitchFamily="34" charset="0"/>
              <a:buChar char="•"/>
            </a:pPr>
            <a:endParaRPr lang="de-DE" sz="3000" b="1" spc="30" dirty="0">
              <a:solidFill>
                <a:srgbClr val="F1EFEB"/>
              </a:solidFill>
              <a:latin typeface="Open Sans Light"/>
            </a:endParaRPr>
          </a:p>
          <a:p>
            <a:pPr algn="just">
              <a:lnSpc>
                <a:spcPts val="4200"/>
              </a:lnSpc>
            </a:pPr>
            <a:endParaRPr lang="de-DE" sz="3000" spc="30" dirty="0">
              <a:solidFill>
                <a:srgbClr val="F1EFEB"/>
              </a:solidFill>
              <a:latin typeface="Open Sans Light"/>
            </a:endParaRPr>
          </a:p>
          <a:p>
            <a:pPr marL="514350" indent="-514350" algn="just">
              <a:lnSpc>
                <a:spcPts val="4200"/>
              </a:lnSpc>
              <a:buAutoNum type="arabicParenR" startAt="3"/>
            </a:pPr>
            <a:endParaRPr lang="de-DE" sz="3000" spc="30" dirty="0">
              <a:solidFill>
                <a:srgbClr val="F1EFEB"/>
              </a:solidFill>
              <a:latin typeface="Open Sans Light"/>
            </a:endParaRPr>
          </a:p>
        </p:txBody>
      </p:sp>
      <p:sp>
        <p:nvSpPr>
          <p:cNvPr id="7" name="TextBox 10">
            <a:extLst>
              <a:ext uri="{FF2B5EF4-FFF2-40B4-BE49-F238E27FC236}">
                <a16:creationId xmlns:a16="http://schemas.microsoft.com/office/drawing/2014/main" id="{5969F6EB-C944-E419-7A97-27E933943D5D}"/>
              </a:ext>
            </a:extLst>
          </p:cNvPr>
          <p:cNvSpPr txBox="1"/>
          <p:nvPr/>
        </p:nvSpPr>
        <p:spPr>
          <a:xfrm>
            <a:off x="918490" y="751212"/>
            <a:ext cx="16836109" cy="1396664"/>
          </a:xfrm>
          <a:prstGeom prst="rect">
            <a:avLst/>
          </a:prstGeom>
        </p:spPr>
        <p:txBody>
          <a:bodyPr wrap="square" lIns="0" tIns="0" rIns="0" bIns="0" rtlCol="0" anchor="t">
            <a:spAutoFit/>
          </a:bodyPr>
          <a:lstStyle/>
          <a:p>
            <a:pPr algn="l">
              <a:lnSpc>
                <a:spcPts val="12780"/>
              </a:lnSpc>
            </a:pPr>
            <a:r>
              <a:rPr lang="de-DE" sz="5000" dirty="0">
                <a:solidFill>
                  <a:schemeClr val="bg1"/>
                </a:solidFill>
                <a:latin typeface="Open Sans Bold"/>
              </a:rPr>
              <a:t>Austausch im Tandem (ca. 6 Min.)</a:t>
            </a:r>
            <a:endParaRPr lang="en-US" sz="5000" dirty="0">
              <a:solidFill>
                <a:schemeClr val="bg1"/>
              </a:solidFill>
              <a:latin typeface="Open Sans Bold"/>
            </a:endParaRPr>
          </a:p>
        </p:txBody>
      </p:sp>
      <p:sp>
        <p:nvSpPr>
          <p:cNvPr id="8" name="TextBox 13">
            <a:extLst>
              <a:ext uri="{FF2B5EF4-FFF2-40B4-BE49-F238E27FC236}">
                <a16:creationId xmlns:a16="http://schemas.microsoft.com/office/drawing/2014/main" id="{6333E488-6316-4787-7EA7-169EE857D8FA}"/>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chemeClr val="bg1"/>
                </a:solidFill>
                <a:latin typeface="Open Sans"/>
              </a:rPr>
              <a:t>SELBSTFÜRSORGE-ABEND</a:t>
            </a:r>
          </a:p>
        </p:txBody>
      </p:sp>
      <p:sp>
        <p:nvSpPr>
          <p:cNvPr id="9" name="Foliennummernplatzhalter 8">
            <a:extLst>
              <a:ext uri="{FF2B5EF4-FFF2-40B4-BE49-F238E27FC236}">
                <a16:creationId xmlns:a16="http://schemas.microsoft.com/office/drawing/2014/main" id="{EEAC4701-CFDC-1AA0-3075-6FAF11F10443}"/>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22989371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44A72"/>
        </a:solidFill>
        <a:effectLst/>
      </p:bgPr>
    </p:bg>
    <p:spTree>
      <p:nvGrpSpPr>
        <p:cNvPr id="1" name=""/>
        <p:cNvGrpSpPr/>
        <p:nvPr/>
      </p:nvGrpSpPr>
      <p:grpSpPr>
        <a:xfrm>
          <a:off x="0" y="0"/>
          <a:ext cx="0" cy="0"/>
          <a:chOff x="0" y="0"/>
          <a:chExt cx="0" cy="0"/>
        </a:xfrm>
      </p:grpSpPr>
      <p:sp>
        <p:nvSpPr>
          <p:cNvPr id="5" name="TextBox 5"/>
          <p:cNvSpPr txBox="1"/>
          <p:nvPr/>
        </p:nvSpPr>
        <p:spPr>
          <a:xfrm>
            <a:off x="1028700" y="3241519"/>
            <a:ext cx="16251231" cy="3811877"/>
          </a:xfrm>
          <a:prstGeom prst="rect">
            <a:avLst/>
          </a:prstGeom>
        </p:spPr>
        <p:txBody>
          <a:bodyPr lIns="0" tIns="0" rIns="0" bIns="0" rtlCol="0" anchor="t">
            <a:spAutoFit/>
          </a:bodyPr>
          <a:lstStyle/>
          <a:p>
            <a:pPr marL="457200" indent="-457200">
              <a:buFont typeface="Arial" panose="020B0604020202020204" pitchFamily="34" charset="0"/>
              <a:buChar char="•"/>
            </a:pPr>
            <a:r>
              <a:rPr lang="de-DE" sz="3000" b="1" spc="30" dirty="0">
                <a:solidFill>
                  <a:srgbClr val="F1EFEB"/>
                </a:solidFill>
                <a:latin typeface="Open Sans Light"/>
              </a:rPr>
              <a:t>Was ist euch aufgefallen beim Austausch?</a:t>
            </a:r>
          </a:p>
          <a:p>
            <a:pPr indent="-342900">
              <a:buFont typeface="Arial" panose="020B0604020202020204" pitchFamily="34" charset="0"/>
              <a:buChar char="•"/>
            </a:pPr>
            <a:endParaRPr lang="de-DE" sz="3000" b="1" spc="30" dirty="0">
              <a:solidFill>
                <a:srgbClr val="F1EFEB"/>
              </a:solidFill>
              <a:latin typeface="Open Sans Light"/>
            </a:endParaRPr>
          </a:p>
          <a:p>
            <a:pPr indent="-342900">
              <a:buFont typeface="Arial" panose="020B0604020202020204" pitchFamily="34" charset="0"/>
              <a:buChar char="•"/>
            </a:pPr>
            <a:r>
              <a:rPr lang="de-DE" sz="3000" b="1" spc="30" dirty="0">
                <a:solidFill>
                  <a:srgbClr val="F1EFEB"/>
                </a:solidFill>
                <a:latin typeface="Open Sans Light"/>
              </a:rPr>
              <a:t>Gab es etwas, das wir im Plenum aufgreifen sollen?</a:t>
            </a:r>
          </a:p>
          <a:p>
            <a:pPr indent="-342900">
              <a:buFont typeface="Arial" panose="020B0604020202020204" pitchFamily="34" charset="0"/>
              <a:buChar char="•"/>
            </a:pPr>
            <a:endParaRPr lang="de-DE" sz="3000" b="1" spc="30" dirty="0">
              <a:solidFill>
                <a:srgbClr val="F1EFEB"/>
              </a:solidFill>
              <a:latin typeface="Open Sans Light"/>
            </a:endParaRPr>
          </a:p>
          <a:p>
            <a:pPr indent="-342900">
              <a:buFont typeface="Arial" panose="020B0604020202020204" pitchFamily="34" charset="0"/>
              <a:buChar char="•"/>
            </a:pPr>
            <a:endParaRPr lang="de-DE" sz="3000" b="1" spc="30" dirty="0">
              <a:solidFill>
                <a:srgbClr val="F1EFEB"/>
              </a:solidFill>
              <a:latin typeface="Open Sans Light"/>
            </a:endParaRPr>
          </a:p>
          <a:p>
            <a:pPr indent="-342900">
              <a:buFont typeface="Arial" panose="020B0604020202020204" pitchFamily="34" charset="0"/>
              <a:buChar char="•"/>
            </a:pPr>
            <a:endParaRPr lang="de-DE" sz="3000" b="1" spc="30" dirty="0">
              <a:solidFill>
                <a:srgbClr val="F1EFEB"/>
              </a:solidFill>
              <a:latin typeface="Open Sans Light"/>
            </a:endParaRPr>
          </a:p>
          <a:p>
            <a:pPr algn="just">
              <a:lnSpc>
                <a:spcPts val="4200"/>
              </a:lnSpc>
            </a:pPr>
            <a:endParaRPr lang="de-DE" sz="3000" spc="30" dirty="0">
              <a:solidFill>
                <a:srgbClr val="F1EFEB"/>
              </a:solidFill>
              <a:latin typeface="Open Sans Light"/>
            </a:endParaRPr>
          </a:p>
          <a:p>
            <a:pPr marL="514350" indent="-514350" algn="just">
              <a:lnSpc>
                <a:spcPts val="4200"/>
              </a:lnSpc>
              <a:buAutoNum type="arabicParenR" startAt="3"/>
            </a:pPr>
            <a:endParaRPr lang="de-DE" sz="3000" spc="30" dirty="0">
              <a:solidFill>
                <a:srgbClr val="F1EFEB"/>
              </a:solidFill>
              <a:latin typeface="Open Sans Light"/>
            </a:endParaRPr>
          </a:p>
        </p:txBody>
      </p:sp>
      <p:sp>
        <p:nvSpPr>
          <p:cNvPr id="7" name="TextBox 10">
            <a:extLst>
              <a:ext uri="{FF2B5EF4-FFF2-40B4-BE49-F238E27FC236}">
                <a16:creationId xmlns:a16="http://schemas.microsoft.com/office/drawing/2014/main" id="{5969F6EB-C944-E419-7A97-27E933943D5D}"/>
              </a:ext>
            </a:extLst>
          </p:cNvPr>
          <p:cNvSpPr txBox="1"/>
          <p:nvPr/>
        </p:nvSpPr>
        <p:spPr>
          <a:xfrm>
            <a:off x="918490" y="751212"/>
            <a:ext cx="16836109" cy="1396664"/>
          </a:xfrm>
          <a:prstGeom prst="rect">
            <a:avLst/>
          </a:prstGeom>
        </p:spPr>
        <p:txBody>
          <a:bodyPr wrap="square" lIns="0" tIns="0" rIns="0" bIns="0" rtlCol="0" anchor="t">
            <a:spAutoFit/>
          </a:bodyPr>
          <a:lstStyle/>
          <a:p>
            <a:pPr algn="l">
              <a:lnSpc>
                <a:spcPts val="12780"/>
              </a:lnSpc>
            </a:pPr>
            <a:r>
              <a:rPr lang="de-DE" sz="5000" dirty="0">
                <a:solidFill>
                  <a:schemeClr val="bg1"/>
                </a:solidFill>
                <a:latin typeface="Open Sans Bold"/>
              </a:rPr>
              <a:t>Reflexion im Plenum</a:t>
            </a:r>
            <a:endParaRPr lang="en-US" sz="5000" dirty="0">
              <a:solidFill>
                <a:schemeClr val="bg1"/>
              </a:solidFill>
              <a:latin typeface="Open Sans Bold"/>
            </a:endParaRPr>
          </a:p>
        </p:txBody>
      </p:sp>
      <p:sp>
        <p:nvSpPr>
          <p:cNvPr id="8" name="TextBox 13">
            <a:extLst>
              <a:ext uri="{FF2B5EF4-FFF2-40B4-BE49-F238E27FC236}">
                <a16:creationId xmlns:a16="http://schemas.microsoft.com/office/drawing/2014/main" id="{6333E488-6316-4787-7EA7-169EE857D8FA}"/>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chemeClr val="bg1"/>
                </a:solidFill>
                <a:latin typeface="Open Sans"/>
              </a:rPr>
              <a:t>SELBSTFÜRSORGE-ABEND</a:t>
            </a:r>
          </a:p>
        </p:txBody>
      </p:sp>
      <p:sp>
        <p:nvSpPr>
          <p:cNvPr id="9" name="Foliennummernplatzhalter 8">
            <a:extLst>
              <a:ext uri="{FF2B5EF4-FFF2-40B4-BE49-F238E27FC236}">
                <a16:creationId xmlns:a16="http://schemas.microsoft.com/office/drawing/2014/main" id="{EEAC4701-CFDC-1AA0-3075-6FAF11F10443}"/>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61358715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FEB"/>
        </a:solidFill>
        <a:effectLst/>
      </p:bgPr>
    </p:bg>
    <p:spTree>
      <p:nvGrpSpPr>
        <p:cNvPr id="1" name=""/>
        <p:cNvGrpSpPr/>
        <p:nvPr/>
      </p:nvGrpSpPr>
      <p:grpSpPr>
        <a:xfrm>
          <a:off x="0" y="0"/>
          <a:ext cx="0" cy="0"/>
          <a:chOff x="0" y="0"/>
          <a:chExt cx="0" cy="0"/>
        </a:xfrm>
      </p:grpSpPr>
      <p:sp>
        <p:nvSpPr>
          <p:cNvPr id="14" name="TextBox 10">
            <a:extLst>
              <a:ext uri="{FF2B5EF4-FFF2-40B4-BE49-F238E27FC236}">
                <a16:creationId xmlns:a16="http://schemas.microsoft.com/office/drawing/2014/main" id="{D39CC892-8E49-775C-8304-34BEA25E997B}"/>
              </a:ext>
            </a:extLst>
          </p:cNvPr>
          <p:cNvSpPr txBox="1"/>
          <p:nvPr/>
        </p:nvSpPr>
        <p:spPr>
          <a:xfrm>
            <a:off x="995029" y="1147574"/>
            <a:ext cx="16836109" cy="769441"/>
          </a:xfrm>
          <a:prstGeom prst="rect">
            <a:avLst/>
          </a:prstGeom>
        </p:spPr>
        <p:txBody>
          <a:bodyPr wrap="square" lIns="0" tIns="0" rIns="0" bIns="0" rtlCol="0" anchor="t">
            <a:spAutoFit/>
          </a:bodyPr>
          <a:lstStyle/>
          <a:p>
            <a:r>
              <a:rPr lang="de-DE" sz="5000" dirty="0">
                <a:solidFill>
                  <a:srgbClr val="444A72"/>
                </a:solidFill>
                <a:latin typeface="Open Sans Bold"/>
              </a:rPr>
              <a:t>Zusammenhang zu Selbstwert/Egoismus</a:t>
            </a:r>
          </a:p>
        </p:txBody>
      </p:sp>
      <p:sp>
        <p:nvSpPr>
          <p:cNvPr id="15" name="TextBox 13">
            <a:extLst>
              <a:ext uri="{FF2B5EF4-FFF2-40B4-BE49-F238E27FC236}">
                <a16:creationId xmlns:a16="http://schemas.microsoft.com/office/drawing/2014/main" id="{143C1176-2817-3798-2D0D-BE09854DCCFF}"/>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rgbClr val="444A72"/>
                </a:solidFill>
                <a:latin typeface="Open Sans"/>
              </a:rPr>
              <a:t>SELBSTFÜRSORGE-ABEND</a:t>
            </a:r>
          </a:p>
        </p:txBody>
      </p:sp>
      <p:sp>
        <p:nvSpPr>
          <p:cNvPr id="7" name="Foliennummernplatzhalter 6">
            <a:extLst>
              <a:ext uri="{FF2B5EF4-FFF2-40B4-BE49-F238E27FC236}">
                <a16:creationId xmlns:a16="http://schemas.microsoft.com/office/drawing/2014/main" id="{5E35862F-5E03-3C09-F7DE-7A3AD03F3B77}"/>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
        <p:nvSpPr>
          <p:cNvPr id="2" name="Textfeld 1">
            <a:extLst>
              <a:ext uri="{FF2B5EF4-FFF2-40B4-BE49-F238E27FC236}">
                <a16:creationId xmlns:a16="http://schemas.microsoft.com/office/drawing/2014/main" id="{A3D116B2-2CB6-5FCA-DCE1-D2E31FF87548}"/>
              </a:ext>
            </a:extLst>
          </p:cNvPr>
          <p:cNvSpPr txBox="1"/>
          <p:nvPr/>
        </p:nvSpPr>
        <p:spPr>
          <a:xfrm>
            <a:off x="1028700" y="2628900"/>
            <a:ext cx="16192500" cy="8042202"/>
          </a:xfrm>
          <a:prstGeom prst="rect">
            <a:avLst/>
          </a:prstGeom>
          <a:noFill/>
        </p:spPr>
        <p:txBody>
          <a:bodyPr wrap="square" rtlCol="0">
            <a:spAutoFit/>
          </a:bodyPr>
          <a:lstStyle/>
          <a:p>
            <a:pPr>
              <a:lnSpc>
                <a:spcPct val="115000"/>
              </a:lnSpc>
              <a:spcAft>
                <a:spcPts val="1000"/>
              </a:spcAft>
            </a:pPr>
            <a:r>
              <a:rPr lang="de-DE" sz="2400" dirty="0">
                <a:solidFill>
                  <a:srgbClr val="000000"/>
                </a:solidFill>
                <a:latin typeface="Open Sans Light"/>
              </a:rPr>
              <a:t>„Selbstfürsorge – der Begriff klingt in den Ohren vieler Menschen egoistisch. Wir sollen und wollen doch für andere da sein – für die Kinder, den Partner und Freunde, ihnen helfen und sie unterstützen. Allzu leicht gerät das eigene Ich dabei allerdings in Vergessenheit. Und das ist nicht nur schade, sondern auch gefährlich. Wer die eigenen Bedürfnisse immer wieder übersieht, wird irgendwann seelisch oder körperlich Schaden nehmen. Spätestens dann können Sie auch für andere nicht mehr da sein. Denn eigentlich ist es ganz einfach: Nur ein glücklicher Mensch kann andere Menschen glücklich machen.“</a:t>
            </a:r>
          </a:p>
          <a:p>
            <a:pPr>
              <a:lnSpc>
                <a:spcPct val="115000"/>
              </a:lnSpc>
              <a:spcAft>
                <a:spcPts val="1000"/>
              </a:spcAft>
            </a:pPr>
            <a:r>
              <a:rPr lang="de-DE" sz="2400" dirty="0">
                <a:solidFill>
                  <a:srgbClr val="000000"/>
                </a:solidFill>
                <a:latin typeface="Open Sans Light"/>
              </a:rPr>
              <a:t>„Wer gut für sich sorgt, stärkt auch sein Selbstbewusstsein. Denn er bekommt das Gefühl, sein Leben im Griff zu haben.“</a:t>
            </a:r>
          </a:p>
          <a:p>
            <a:pPr>
              <a:lnSpc>
                <a:spcPct val="115000"/>
              </a:lnSpc>
              <a:spcAft>
                <a:spcPts val="1000"/>
              </a:spcAft>
            </a:pPr>
            <a:r>
              <a:rPr lang="de-DE" sz="2400" dirty="0">
                <a:solidFill>
                  <a:srgbClr val="000000"/>
                </a:solidFill>
                <a:latin typeface="Open Sans Light"/>
              </a:rPr>
              <a:t>„Fürsorglich mit dir umzugehen, bedeutet, dich mit Freundlichkeit und Mitgefühl zu behandeln. Es bedeutet die Beziehung zu dir selbst positiv zu gestalten, dich kennenzulernen, versuchen loszulassen, was dich herunterzieht und den Umgang mit deinen Gedanken und Gefühlen zu erlernen. Es bedeutet Beziehungen zu führen, die auf Respekt basieren, Grenzen zu setzen, dir deine Bedürfnisse zu erfüllen und dein Leben insgesamt so zu gestalten, dass du dich darin wohlfühlst und aufblühen kannst.“</a:t>
            </a:r>
          </a:p>
          <a:p>
            <a:pPr>
              <a:lnSpc>
                <a:spcPct val="115000"/>
              </a:lnSpc>
              <a:spcAft>
                <a:spcPts val="1000"/>
              </a:spcAft>
            </a:pPr>
            <a:r>
              <a:rPr lang="de-DE" sz="1200" dirty="0">
                <a:solidFill>
                  <a:srgbClr val="000000"/>
                </a:solidFill>
                <a:latin typeface="Open Sans Light"/>
              </a:rPr>
              <a:t>https://www.aok.de/pk/magazin/wohlbefinden/selbstbewusstsein/selbstfuersorge-tipps-fuer-mehr-selbstbewusstsein/</a:t>
            </a:r>
          </a:p>
          <a:p>
            <a:pPr>
              <a:lnSpc>
                <a:spcPct val="115000"/>
              </a:lnSpc>
              <a:spcAft>
                <a:spcPts val="1000"/>
              </a:spcAft>
            </a:pPr>
            <a:endParaRPr lang="de-DE" sz="1200" dirty="0">
              <a:solidFill>
                <a:srgbClr val="000000"/>
              </a:solidFill>
              <a:latin typeface="Open Sans Light"/>
            </a:endParaRPr>
          </a:p>
          <a:p>
            <a:pPr>
              <a:lnSpc>
                <a:spcPct val="115000"/>
              </a:lnSpc>
              <a:spcAft>
                <a:spcPts val="1000"/>
              </a:spcAft>
            </a:pPr>
            <a:r>
              <a:rPr lang="de-DE" sz="2800" i="1" dirty="0">
                <a:solidFill>
                  <a:srgbClr val="444A72"/>
                </a:solidFill>
                <a:latin typeface="Open Sans Light"/>
              </a:rPr>
              <a:t>Was lösen die Passagen in euch aus? </a:t>
            </a:r>
          </a:p>
          <a:p>
            <a:endParaRPr lang="de-DE" sz="2800" dirty="0">
              <a:solidFill>
                <a:srgbClr val="000000"/>
              </a:solidFill>
              <a:latin typeface="Open Sans Light"/>
            </a:endParaRPr>
          </a:p>
          <a:p>
            <a:endParaRPr lang="de-DE" sz="2000" dirty="0"/>
          </a:p>
        </p:txBody>
      </p:sp>
    </p:spTree>
    <p:extLst>
      <p:ext uri="{BB962C8B-B14F-4D97-AF65-F5344CB8AC3E}">
        <p14:creationId xmlns:p14="http://schemas.microsoft.com/office/powerpoint/2010/main" val="392790558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44A72"/>
        </a:solidFill>
        <a:effectLst/>
      </p:bgPr>
    </p:bg>
    <p:spTree>
      <p:nvGrpSpPr>
        <p:cNvPr id="1" name=""/>
        <p:cNvGrpSpPr/>
        <p:nvPr/>
      </p:nvGrpSpPr>
      <p:grpSpPr>
        <a:xfrm>
          <a:off x="0" y="0"/>
          <a:ext cx="0" cy="0"/>
          <a:chOff x="0" y="0"/>
          <a:chExt cx="0" cy="0"/>
        </a:xfrm>
      </p:grpSpPr>
      <p:sp>
        <p:nvSpPr>
          <p:cNvPr id="5" name="TextBox 5"/>
          <p:cNvSpPr txBox="1"/>
          <p:nvPr/>
        </p:nvSpPr>
        <p:spPr>
          <a:xfrm>
            <a:off x="1028700" y="2746923"/>
            <a:ext cx="16251231" cy="7540077"/>
          </a:xfrm>
          <a:prstGeom prst="rect">
            <a:avLst/>
          </a:prstGeom>
        </p:spPr>
        <p:txBody>
          <a:bodyPr lIns="0" tIns="0" rIns="0" bIns="0" rtlCol="0" anchor="t">
            <a:spAutoFit/>
          </a:bodyPr>
          <a:lstStyle/>
          <a:p>
            <a:pPr fontAlgn="base">
              <a:spcAft>
                <a:spcPts val="2100"/>
              </a:spcAft>
            </a:pPr>
            <a:r>
              <a:rPr lang="de-DE" sz="3000" b="1" spc="30" dirty="0">
                <a:solidFill>
                  <a:srgbClr val="F1EFEB"/>
                </a:solidFill>
                <a:latin typeface="Open Sans Light"/>
              </a:rPr>
              <a:t>Doch obwohl wir das wissen, fällt es vielen Menschen schwer, Zeit für sich zu nehmen und fürsorglich mit sich umzugehen. Oft sind bestimmte Überzeugungen daran schuld:</a:t>
            </a:r>
          </a:p>
          <a:p>
            <a:pPr marL="457200" indent="-457200" fontAlgn="base">
              <a:spcAft>
                <a:spcPts val="2100"/>
              </a:spcAft>
              <a:buFont typeface="Arial" panose="020B0604020202020204" pitchFamily="34" charset="0"/>
              <a:buChar char="•"/>
            </a:pPr>
            <a:r>
              <a:rPr lang="de-DE" sz="3000" b="1" spc="30" dirty="0">
                <a:solidFill>
                  <a:srgbClr val="F1EFEB"/>
                </a:solidFill>
                <a:latin typeface="Open Sans Light"/>
              </a:rPr>
              <a:t>Wir glauben, es gehört sich nicht, sich selbst wichtig zu nehmen.</a:t>
            </a:r>
          </a:p>
          <a:p>
            <a:pPr marL="457200" indent="-457200" fontAlgn="base">
              <a:spcAft>
                <a:spcPts val="2100"/>
              </a:spcAft>
              <a:buFont typeface="Arial" panose="020B0604020202020204" pitchFamily="34" charset="0"/>
              <a:buChar char="•"/>
            </a:pPr>
            <a:r>
              <a:rPr lang="de-DE" sz="3000" b="1" spc="30" dirty="0">
                <a:solidFill>
                  <a:srgbClr val="F1EFEB"/>
                </a:solidFill>
                <a:latin typeface="Open Sans Light"/>
              </a:rPr>
              <a:t>Wir meinen, wir wären bessere Menschen, wenn wir andere an erste Stelle setzen.</a:t>
            </a:r>
          </a:p>
          <a:p>
            <a:pPr marL="457200" indent="-457200" fontAlgn="base">
              <a:spcAft>
                <a:spcPts val="2100"/>
              </a:spcAft>
              <a:buFont typeface="Arial" panose="020B0604020202020204" pitchFamily="34" charset="0"/>
              <a:buChar char="•"/>
            </a:pPr>
            <a:r>
              <a:rPr lang="de-DE" sz="3000" b="1" spc="30" dirty="0">
                <a:solidFill>
                  <a:srgbClr val="F1EFEB"/>
                </a:solidFill>
                <a:latin typeface="Open Sans Light"/>
              </a:rPr>
              <a:t>Wir wurden dazu erzogen, es allen recht machen zu wollen, hart zu arbeiten oder besonders schnell zu sein.“</a:t>
            </a:r>
          </a:p>
          <a:p>
            <a:pPr>
              <a:lnSpc>
                <a:spcPct val="115000"/>
              </a:lnSpc>
              <a:spcAft>
                <a:spcPts val="1000"/>
              </a:spcAft>
            </a:pPr>
            <a:r>
              <a:rPr lang="de-DE" sz="1200" b="1" spc="30" dirty="0">
                <a:solidFill>
                  <a:srgbClr val="F1EFEB"/>
                </a:solidFill>
                <a:latin typeface="Open Sans Light"/>
              </a:rPr>
              <a:t>https://</a:t>
            </a:r>
            <a:r>
              <a:rPr lang="de-DE" sz="1200" b="1" spc="30" dirty="0" err="1">
                <a:solidFill>
                  <a:srgbClr val="F1EFEB"/>
                </a:solidFill>
                <a:latin typeface="Open Sans Light"/>
              </a:rPr>
              <a:t>www.gluecksdetektiv.de</a:t>
            </a:r>
            <a:r>
              <a:rPr lang="de-DE" sz="1200" b="1" spc="30" dirty="0">
                <a:solidFill>
                  <a:srgbClr val="F1EFEB"/>
                </a:solidFill>
                <a:latin typeface="Open Sans Light"/>
              </a:rPr>
              <a:t>/</a:t>
            </a:r>
            <a:r>
              <a:rPr lang="de-DE" sz="1200" b="1" spc="30" dirty="0" err="1">
                <a:solidFill>
                  <a:srgbClr val="F1EFEB"/>
                </a:solidFill>
                <a:latin typeface="Open Sans Light"/>
              </a:rPr>
              <a:t>selbstfuersorge</a:t>
            </a:r>
            <a:r>
              <a:rPr lang="de-DE" sz="1200" b="1" spc="30" dirty="0">
                <a:solidFill>
                  <a:srgbClr val="F1EFEB"/>
                </a:solidFill>
                <a:latin typeface="Open Sans Light"/>
              </a:rPr>
              <a:t>/ </a:t>
            </a:r>
          </a:p>
          <a:p>
            <a:pPr>
              <a:lnSpc>
                <a:spcPct val="115000"/>
              </a:lnSpc>
              <a:spcAft>
                <a:spcPts val="1000"/>
              </a:spcAft>
            </a:pPr>
            <a:endParaRPr lang="de-DE" sz="1200" b="1" spc="30" dirty="0">
              <a:solidFill>
                <a:srgbClr val="F1EFEB"/>
              </a:solidFill>
              <a:latin typeface="Open Sans Light"/>
            </a:endParaRPr>
          </a:p>
          <a:p>
            <a:pPr>
              <a:lnSpc>
                <a:spcPct val="115000"/>
              </a:lnSpc>
              <a:spcAft>
                <a:spcPts val="1000"/>
              </a:spcAft>
            </a:pPr>
            <a:r>
              <a:rPr lang="de-DE" sz="3000" b="1" spc="30" dirty="0">
                <a:solidFill>
                  <a:srgbClr val="F1EFEB"/>
                </a:solidFill>
                <a:latin typeface="Open Sans Light"/>
              </a:rPr>
              <a:t>Bitte befragt euch gegenseitig im Tandem (2 mal 5 Min.):</a:t>
            </a:r>
          </a:p>
          <a:p>
            <a:pPr marL="457200" indent="-457200">
              <a:lnSpc>
                <a:spcPct val="115000"/>
              </a:lnSpc>
              <a:spcAft>
                <a:spcPts val="1000"/>
              </a:spcAft>
              <a:buFont typeface="Arial" panose="020B0604020202020204" pitchFamily="34" charset="0"/>
              <a:buChar char="•"/>
            </a:pPr>
            <a:r>
              <a:rPr lang="de-DE" sz="3000" b="1" spc="30" dirty="0">
                <a:solidFill>
                  <a:srgbClr val="F1EFEB"/>
                </a:solidFill>
                <a:latin typeface="Open Sans Light"/>
              </a:rPr>
              <a:t>Gibt es Glaubenssätze, die deiner Selbstfürsorge im Wege stehen?</a:t>
            </a:r>
          </a:p>
          <a:p>
            <a:pPr marL="457200" indent="-457200">
              <a:lnSpc>
                <a:spcPct val="115000"/>
              </a:lnSpc>
              <a:spcAft>
                <a:spcPts val="1000"/>
              </a:spcAft>
              <a:buFont typeface="Arial" panose="020B0604020202020204" pitchFamily="34" charset="0"/>
              <a:buChar char="•"/>
            </a:pPr>
            <a:r>
              <a:rPr lang="de-DE" sz="3000" b="1" spc="30" dirty="0">
                <a:solidFill>
                  <a:srgbClr val="F1EFEB"/>
                </a:solidFill>
                <a:latin typeface="Open Sans Light"/>
              </a:rPr>
              <a:t>Wie „alt“ sind sie, wer hat sie geäußert? Möchtest du den Satz in eine Richtung abändern, die stimmiger für dich ist? Wenn ja, wie könnte der Satz dann lauten?</a:t>
            </a:r>
          </a:p>
          <a:p>
            <a:pPr marL="514350" indent="-514350" algn="just">
              <a:lnSpc>
                <a:spcPts val="4200"/>
              </a:lnSpc>
              <a:buAutoNum type="arabicParenR" startAt="3"/>
            </a:pPr>
            <a:endParaRPr lang="de-DE" sz="3000" spc="30" dirty="0">
              <a:solidFill>
                <a:srgbClr val="F1EFEB"/>
              </a:solidFill>
              <a:latin typeface="Open Sans Light"/>
            </a:endParaRPr>
          </a:p>
        </p:txBody>
      </p:sp>
      <p:sp>
        <p:nvSpPr>
          <p:cNvPr id="7" name="TextBox 10">
            <a:extLst>
              <a:ext uri="{FF2B5EF4-FFF2-40B4-BE49-F238E27FC236}">
                <a16:creationId xmlns:a16="http://schemas.microsoft.com/office/drawing/2014/main" id="{5969F6EB-C944-E419-7A97-27E933943D5D}"/>
              </a:ext>
            </a:extLst>
          </p:cNvPr>
          <p:cNvSpPr txBox="1"/>
          <p:nvPr/>
        </p:nvSpPr>
        <p:spPr>
          <a:xfrm>
            <a:off x="918490" y="751212"/>
            <a:ext cx="16836109" cy="3038139"/>
          </a:xfrm>
          <a:prstGeom prst="rect">
            <a:avLst/>
          </a:prstGeom>
        </p:spPr>
        <p:txBody>
          <a:bodyPr wrap="square" lIns="0" tIns="0" rIns="0" bIns="0" rtlCol="0" anchor="t">
            <a:spAutoFit/>
          </a:bodyPr>
          <a:lstStyle/>
          <a:p>
            <a:pPr>
              <a:lnSpc>
                <a:spcPts val="12780"/>
              </a:lnSpc>
            </a:pPr>
            <a:r>
              <a:rPr lang="de-DE" sz="5000" dirty="0">
                <a:solidFill>
                  <a:schemeClr val="bg1"/>
                </a:solidFill>
                <a:latin typeface="Open Sans Bold"/>
              </a:rPr>
              <a:t>Tandemarbeit: Zusammenhang zu Glaubenssätzen</a:t>
            </a:r>
          </a:p>
          <a:p>
            <a:pPr algn="l">
              <a:lnSpc>
                <a:spcPts val="12780"/>
              </a:lnSpc>
            </a:pPr>
            <a:endParaRPr lang="en-US" sz="5000" dirty="0">
              <a:solidFill>
                <a:schemeClr val="bg1"/>
              </a:solidFill>
              <a:latin typeface="Open Sans Bold"/>
            </a:endParaRPr>
          </a:p>
        </p:txBody>
      </p:sp>
      <p:sp>
        <p:nvSpPr>
          <p:cNvPr id="8" name="TextBox 13">
            <a:extLst>
              <a:ext uri="{FF2B5EF4-FFF2-40B4-BE49-F238E27FC236}">
                <a16:creationId xmlns:a16="http://schemas.microsoft.com/office/drawing/2014/main" id="{6333E488-6316-4787-7EA7-169EE857D8FA}"/>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chemeClr val="bg1"/>
                </a:solidFill>
                <a:latin typeface="Open Sans"/>
              </a:rPr>
              <a:t>SELBSTFÜRSORGE-ABEND</a:t>
            </a:r>
          </a:p>
        </p:txBody>
      </p:sp>
      <p:sp>
        <p:nvSpPr>
          <p:cNvPr id="9" name="Foliennummernplatzhalter 8">
            <a:extLst>
              <a:ext uri="{FF2B5EF4-FFF2-40B4-BE49-F238E27FC236}">
                <a16:creationId xmlns:a16="http://schemas.microsoft.com/office/drawing/2014/main" id="{EEAC4701-CFDC-1AA0-3075-6FAF11F10443}"/>
              </a:ext>
            </a:extLst>
          </p:cNvPr>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241820792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44A72"/>
        </a:solidFill>
        <a:effectLst/>
      </p:bgPr>
    </p:bg>
    <p:spTree>
      <p:nvGrpSpPr>
        <p:cNvPr id="1" name=""/>
        <p:cNvGrpSpPr/>
        <p:nvPr/>
      </p:nvGrpSpPr>
      <p:grpSpPr>
        <a:xfrm>
          <a:off x="0" y="0"/>
          <a:ext cx="0" cy="0"/>
          <a:chOff x="0" y="0"/>
          <a:chExt cx="0" cy="0"/>
        </a:xfrm>
      </p:grpSpPr>
      <p:sp>
        <p:nvSpPr>
          <p:cNvPr id="5" name="TextBox 5"/>
          <p:cNvSpPr txBox="1"/>
          <p:nvPr/>
        </p:nvSpPr>
        <p:spPr>
          <a:xfrm>
            <a:off x="1028700" y="3241519"/>
            <a:ext cx="16251231" cy="1503553"/>
          </a:xfrm>
          <a:prstGeom prst="rect">
            <a:avLst/>
          </a:prstGeom>
        </p:spPr>
        <p:txBody>
          <a:bodyPr lIns="0" tIns="0" rIns="0" bIns="0" rtlCol="0" anchor="t">
            <a:spAutoFit/>
          </a:bodyPr>
          <a:lstStyle/>
          <a:p>
            <a:r>
              <a:rPr lang="de-DE" sz="3000" b="1" spc="30" dirty="0">
                <a:solidFill>
                  <a:srgbClr val="F1EFEB"/>
                </a:solidFill>
                <a:latin typeface="Open Sans Light"/>
              </a:rPr>
              <a:t>Gerne etwas Resonanz aus den Tandems geben </a:t>
            </a:r>
            <a:r>
              <a:rPr lang="de-DE" sz="3000" b="1" spc="30" dirty="0">
                <a:solidFill>
                  <a:srgbClr val="F1EFEB"/>
                </a:solidFill>
                <a:latin typeface="Open Sans Light"/>
                <a:sym typeface="Wingdings" pitchFamily="2" charset="2"/>
              </a:rPr>
              <a:t>:-)</a:t>
            </a:r>
            <a:endParaRPr lang="de-DE" sz="3000" b="1" spc="30" dirty="0">
              <a:solidFill>
                <a:srgbClr val="F1EFEB"/>
              </a:solidFill>
              <a:latin typeface="Open Sans Light"/>
            </a:endParaRPr>
          </a:p>
          <a:p>
            <a:pPr algn="just">
              <a:lnSpc>
                <a:spcPts val="4200"/>
              </a:lnSpc>
            </a:pPr>
            <a:endParaRPr lang="de-DE" sz="3000" spc="30" dirty="0">
              <a:solidFill>
                <a:srgbClr val="F1EFEB"/>
              </a:solidFill>
              <a:latin typeface="Open Sans Light"/>
            </a:endParaRPr>
          </a:p>
          <a:p>
            <a:pPr marL="514350" indent="-514350" algn="just">
              <a:lnSpc>
                <a:spcPts val="4200"/>
              </a:lnSpc>
              <a:buAutoNum type="arabicParenR" startAt="3"/>
            </a:pPr>
            <a:endParaRPr lang="de-DE" sz="3000" spc="30" dirty="0">
              <a:solidFill>
                <a:srgbClr val="F1EFEB"/>
              </a:solidFill>
              <a:latin typeface="Open Sans Light"/>
            </a:endParaRPr>
          </a:p>
        </p:txBody>
      </p:sp>
      <p:sp>
        <p:nvSpPr>
          <p:cNvPr id="7" name="TextBox 10">
            <a:extLst>
              <a:ext uri="{FF2B5EF4-FFF2-40B4-BE49-F238E27FC236}">
                <a16:creationId xmlns:a16="http://schemas.microsoft.com/office/drawing/2014/main" id="{5969F6EB-C944-E419-7A97-27E933943D5D}"/>
              </a:ext>
            </a:extLst>
          </p:cNvPr>
          <p:cNvSpPr txBox="1"/>
          <p:nvPr/>
        </p:nvSpPr>
        <p:spPr>
          <a:xfrm>
            <a:off x="918490" y="751212"/>
            <a:ext cx="16836109" cy="1396664"/>
          </a:xfrm>
          <a:prstGeom prst="rect">
            <a:avLst/>
          </a:prstGeom>
        </p:spPr>
        <p:txBody>
          <a:bodyPr wrap="square" lIns="0" tIns="0" rIns="0" bIns="0" rtlCol="0" anchor="t">
            <a:spAutoFit/>
          </a:bodyPr>
          <a:lstStyle/>
          <a:p>
            <a:pPr algn="l">
              <a:lnSpc>
                <a:spcPts val="12780"/>
              </a:lnSpc>
            </a:pPr>
            <a:r>
              <a:rPr lang="de-DE" sz="5000" dirty="0">
                <a:solidFill>
                  <a:schemeClr val="bg1"/>
                </a:solidFill>
                <a:latin typeface="Open Sans Bold"/>
              </a:rPr>
              <a:t>Kurzer Austausch im Plenum</a:t>
            </a:r>
            <a:endParaRPr lang="en-US" sz="5000" dirty="0">
              <a:solidFill>
                <a:schemeClr val="bg1"/>
              </a:solidFill>
              <a:latin typeface="Open Sans Bold"/>
            </a:endParaRPr>
          </a:p>
        </p:txBody>
      </p:sp>
      <p:sp>
        <p:nvSpPr>
          <p:cNvPr id="8" name="TextBox 13">
            <a:extLst>
              <a:ext uri="{FF2B5EF4-FFF2-40B4-BE49-F238E27FC236}">
                <a16:creationId xmlns:a16="http://schemas.microsoft.com/office/drawing/2014/main" id="{6333E488-6316-4787-7EA7-169EE857D8FA}"/>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chemeClr val="bg1"/>
                </a:solidFill>
                <a:latin typeface="Open Sans"/>
              </a:rPr>
              <a:t>SELBSTFÜRSORGE-ABEND</a:t>
            </a:r>
          </a:p>
        </p:txBody>
      </p:sp>
      <p:sp>
        <p:nvSpPr>
          <p:cNvPr id="9" name="Foliennummernplatzhalter 8">
            <a:extLst>
              <a:ext uri="{FF2B5EF4-FFF2-40B4-BE49-F238E27FC236}">
                <a16:creationId xmlns:a16="http://schemas.microsoft.com/office/drawing/2014/main" id="{EEAC4701-CFDC-1AA0-3075-6FAF11F10443}"/>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42506807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44A72"/>
        </a:solidFill>
        <a:effectLst/>
      </p:bgPr>
    </p:bg>
    <p:spTree>
      <p:nvGrpSpPr>
        <p:cNvPr id="1" name=""/>
        <p:cNvGrpSpPr/>
        <p:nvPr/>
      </p:nvGrpSpPr>
      <p:grpSpPr>
        <a:xfrm>
          <a:off x="0" y="0"/>
          <a:ext cx="0" cy="0"/>
          <a:chOff x="0" y="0"/>
          <a:chExt cx="0" cy="0"/>
        </a:xfrm>
      </p:grpSpPr>
      <p:sp>
        <p:nvSpPr>
          <p:cNvPr id="5" name="TextBox 5"/>
          <p:cNvSpPr txBox="1"/>
          <p:nvPr/>
        </p:nvSpPr>
        <p:spPr>
          <a:xfrm>
            <a:off x="1028700" y="3241519"/>
            <a:ext cx="16251231" cy="2842381"/>
          </a:xfrm>
          <a:prstGeom prst="rect">
            <a:avLst/>
          </a:prstGeom>
        </p:spPr>
        <p:txBody>
          <a:bodyPr lIns="0" tIns="0" rIns="0" bIns="0" rtlCol="0" anchor="t">
            <a:spAutoFit/>
          </a:bodyPr>
          <a:lstStyle/>
          <a:p>
            <a:endParaRPr lang="de-DE" sz="3200" dirty="0">
              <a:solidFill>
                <a:srgbClr val="92D050"/>
              </a:solidFill>
            </a:endParaRPr>
          </a:p>
          <a:p>
            <a:r>
              <a:rPr lang="de-DE" sz="3000" b="1" spc="30" dirty="0">
                <a:solidFill>
                  <a:srgbClr val="F1EFEB"/>
                </a:solidFill>
                <a:latin typeface="Open Sans Light"/>
              </a:rPr>
              <a:t>Welche Chancen und Herausforderungen/Risiken sehe ich, wenn ich meiner Selbstfürsorge mehr Raum gebe?</a:t>
            </a:r>
          </a:p>
          <a:p>
            <a:endParaRPr lang="de-DE" sz="3000" b="1" spc="30" dirty="0">
              <a:solidFill>
                <a:srgbClr val="F1EFEB"/>
              </a:solidFill>
              <a:latin typeface="Open Sans Light"/>
            </a:endParaRPr>
          </a:p>
          <a:p>
            <a:r>
              <a:rPr lang="de-DE" sz="3000" b="1" spc="30" dirty="0">
                <a:solidFill>
                  <a:srgbClr val="F1EFEB"/>
                </a:solidFill>
                <a:latin typeface="Open Sans Light"/>
              </a:rPr>
              <a:t>(Bitte nutzt diese letzte Tandemphase auch, um euch voneinander zu verabschieden.)</a:t>
            </a:r>
          </a:p>
          <a:p>
            <a:pPr marL="514350" indent="-514350" algn="just">
              <a:lnSpc>
                <a:spcPts val="4200"/>
              </a:lnSpc>
              <a:buAutoNum type="arabicParenR" startAt="3"/>
            </a:pPr>
            <a:endParaRPr lang="de-DE" sz="3000" spc="30" dirty="0">
              <a:solidFill>
                <a:srgbClr val="F1EFEB"/>
              </a:solidFill>
              <a:latin typeface="Open Sans Light"/>
            </a:endParaRPr>
          </a:p>
        </p:txBody>
      </p:sp>
      <p:sp>
        <p:nvSpPr>
          <p:cNvPr id="7" name="TextBox 10">
            <a:extLst>
              <a:ext uri="{FF2B5EF4-FFF2-40B4-BE49-F238E27FC236}">
                <a16:creationId xmlns:a16="http://schemas.microsoft.com/office/drawing/2014/main" id="{5969F6EB-C944-E419-7A97-27E933943D5D}"/>
              </a:ext>
            </a:extLst>
          </p:cNvPr>
          <p:cNvSpPr txBox="1"/>
          <p:nvPr/>
        </p:nvSpPr>
        <p:spPr>
          <a:xfrm>
            <a:off x="996802" y="1284355"/>
            <a:ext cx="16836109" cy="1538883"/>
          </a:xfrm>
          <a:prstGeom prst="rect">
            <a:avLst/>
          </a:prstGeom>
        </p:spPr>
        <p:txBody>
          <a:bodyPr wrap="square" lIns="0" tIns="0" rIns="0" bIns="0" rtlCol="0" anchor="t">
            <a:spAutoFit/>
          </a:bodyPr>
          <a:lstStyle/>
          <a:p>
            <a:pPr algn="l"/>
            <a:r>
              <a:rPr lang="de-DE" sz="5000" dirty="0">
                <a:solidFill>
                  <a:schemeClr val="bg1"/>
                </a:solidFill>
                <a:latin typeface="Open Sans Bold"/>
              </a:rPr>
              <a:t>Tandemarbeit: Gedanken zur eigenen Selbstfürsorge</a:t>
            </a:r>
            <a:br>
              <a:rPr lang="de-DE" sz="5000" dirty="0">
                <a:solidFill>
                  <a:schemeClr val="bg1"/>
                </a:solidFill>
                <a:latin typeface="Open Sans Bold"/>
              </a:rPr>
            </a:br>
            <a:r>
              <a:rPr lang="de-DE" sz="5000" dirty="0">
                <a:solidFill>
                  <a:schemeClr val="bg1"/>
                </a:solidFill>
                <a:latin typeface="Open Sans Bold"/>
              </a:rPr>
              <a:t>(2 mal 3 Min.)</a:t>
            </a:r>
            <a:endParaRPr lang="en-US" sz="5000" dirty="0">
              <a:solidFill>
                <a:schemeClr val="bg1"/>
              </a:solidFill>
              <a:latin typeface="Open Sans Bold"/>
            </a:endParaRPr>
          </a:p>
        </p:txBody>
      </p:sp>
      <p:sp>
        <p:nvSpPr>
          <p:cNvPr id="8" name="TextBox 13">
            <a:extLst>
              <a:ext uri="{FF2B5EF4-FFF2-40B4-BE49-F238E27FC236}">
                <a16:creationId xmlns:a16="http://schemas.microsoft.com/office/drawing/2014/main" id="{6333E488-6316-4787-7EA7-169EE857D8FA}"/>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chemeClr val="bg1"/>
                </a:solidFill>
                <a:latin typeface="Open Sans"/>
              </a:rPr>
              <a:t>SELBSTFÜRSORGE-ABEND</a:t>
            </a:r>
          </a:p>
        </p:txBody>
      </p:sp>
      <p:sp>
        <p:nvSpPr>
          <p:cNvPr id="9" name="Foliennummernplatzhalter 8">
            <a:extLst>
              <a:ext uri="{FF2B5EF4-FFF2-40B4-BE49-F238E27FC236}">
                <a16:creationId xmlns:a16="http://schemas.microsoft.com/office/drawing/2014/main" id="{EEAC4701-CFDC-1AA0-3075-6FAF11F10443}"/>
              </a:ext>
            </a:extLst>
          </p:cNvPr>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15733190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5C513BCF-A083-15EC-4429-00CCBD73DAC2}"/>
              </a:ext>
            </a:extLst>
          </p:cNvPr>
          <p:cNvSpPr/>
          <p:nvPr/>
        </p:nvSpPr>
        <p:spPr>
          <a:xfrm>
            <a:off x="549137" y="2955842"/>
            <a:ext cx="8167946" cy="2357438"/>
          </a:xfrm>
          <a:prstGeom prst="roundRect">
            <a:avLst/>
          </a:prstGeom>
          <a:solidFill>
            <a:srgbClr val="F1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7" name="Textfeld 6">
            <a:extLst>
              <a:ext uri="{FF2B5EF4-FFF2-40B4-BE49-F238E27FC236}">
                <a16:creationId xmlns:a16="http://schemas.microsoft.com/office/drawing/2014/main" id="{7AF0129B-F90B-EA52-6A25-C08C325454ED}"/>
              </a:ext>
            </a:extLst>
          </p:cNvPr>
          <p:cNvSpPr txBox="1"/>
          <p:nvPr/>
        </p:nvSpPr>
        <p:spPr>
          <a:xfrm>
            <a:off x="819666" y="3107355"/>
            <a:ext cx="7897416" cy="2008242"/>
          </a:xfrm>
          <a:prstGeom prst="rect">
            <a:avLst/>
          </a:prstGeom>
          <a:noFill/>
        </p:spPr>
        <p:txBody>
          <a:bodyPr wrap="square">
            <a:spAutoFit/>
          </a:bodyPr>
          <a:lstStyle/>
          <a:p>
            <a:pPr algn="l"/>
            <a:r>
              <a:rPr lang="de-DE" sz="3000" b="1" dirty="0">
                <a:solidFill>
                  <a:srgbClr val="000000"/>
                </a:solidFill>
              </a:rPr>
              <a:t>(Prüfungs-) Stress</a:t>
            </a:r>
          </a:p>
          <a:p>
            <a:pPr algn="l"/>
            <a:r>
              <a:rPr lang="de-DE" sz="2700" i="1" dirty="0">
                <a:solidFill>
                  <a:srgbClr val="000000"/>
                </a:solidFill>
              </a:rPr>
              <a:t>Samstag, 10. Juni 2023, 10-16 Uhr HFT Stuttgart</a:t>
            </a:r>
          </a:p>
          <a:p>
            <a:pPr algn="l"/>
            <a:endParaRPr lang="de-DE" sz="2250" dirty="0">
              <a:solidFill>
                <a:srgbClr val="000000"/>
              </a:solidFill>
            </a:endParaRPr>
          </a:p>
          <a:p>
            <a:pPr algn="l"/>
            <a:r>
              <a:rPr lang="de-DE" sz="2250" dirty="0">
                <a:solidFill>
                  <a:srgbClr val="000000"/>
                </a:solidFill>
                <a:sym typeface="Wingdings" pitchFamily="2" charset="2"/>
              </a:rPr>
              <a:t> </a:t>
            </a:r>
            <a:r>
              <a:rPr lang="de-DE" sz="2250" dirty="0">
                <a:solidFill>
                  <a:srgbClr val="000000"/>
                </a:solidFill>
              </a:rPr>
              <a:t>Inhalte: Effektive Prüfungsvorbereitung, Prüfungsangst,  Prokrastination</a:t>
            </a:r>
          </a:p>
        </p:txBody>
      </p:sp>
      <p:sp>
        <p:nvSpPr>
          <p:cNvPr id="10" name="Abgerundetes Rechteck 9">
            <a:extLst>
              <a:ext uri="{FF2B5EF4-FFF2-40B4-BE49-F238E27FC236}">
                <a16:creationId xmlns:a16="http://schemas.microsoft.com/office/drawing/2014/main" id="{E19CD98C-4AD1-00A1-8DDB-D7E1DD3A5B84}"/>
              </a:ext>
            </a:extLst>
          </p:cNvPr>
          <p:cNvSpPr/>
          <p:nvPr/>
        </p:nvSpPr>
        <p:spPr>
          <a:xfrm>
            <a:off x="9570917" y="2955841"/>
            <a:ext cx="8167946" cy="2357438"/>
          </a:xfrm>
          <a:prstGeom prst="roundRect">
            <a:avLst/>
          </a:prstGeom>
          <a:solidFill>
            <a:srgbClr val="F1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 name="Textfeld 10">
            <a:extLst>
              <a:ext uri="{FF2B5EF4-FFF2-40B4-BE49-F238E27FC236}">
                <a16:creationId xmlns:a16="http://schemas.microsoft.com/office/drawing/2014/main" id="{44DFBF9A-5B12-060F-8C81-507693034CDC}"/>
              </a:ext>
            </a:extLst>
          </p:cNvPr>
          <p:cNvSpPr txBox="1"/>
          <p:nvPr/>
        </p:nvSpPr>
        <p:spPr>
          <a:xfrm>
            <a:off x="9841446" y="3107355"/>
            <a:ext cx="7897416" cy="2008242"/>
          </a:xfrm>
          <a:prstGeom prst="rect">
            <a:avLst/>
          </a:prstGeom>
          <a:noFill/>
        </p:spPr>
        <p:txBody>
          <a:bodyPr wrap="square">
            <a:spAutoFit/>
          </a:bodyPr>
          <a:lstStyle/>
          <a:p>
            <a:pPr algn="l"/>
            <a:r>
              <a:rPr lang="de-DE" sz="3000" b="1" dirty="0">
                <a:solidFill>
                  <a:srgbClr val="000000"/>
                </a:solidFill>
              </a:rPr>
              <a:t>Stärkenorientierung</a:t>
            </a:r>
          </a:p>
          <a:p>
            <a:r>
              <a:rPr lang="de-DE" sz="2700" i="1" dirty="0">
                <a:solidFill>
                  <a:srgbClr val="000000"/>
                </a:solidFill>
              </a:rPr>
              <a:t>Samstag, 15. Juli 2023, 12-16 Uhr HFT Stuttgart </a:t>
            </a:r>
          </a:p>
          <a:p>
            <a:endParaRPr lang="de-DE" sz="2250" i="1" dirty="0">
              <a:solidFill>
                <a:srgbClr val="000000"/>
              </a:solidFill>
              <a:sym typeface="Wingdings" pitchFamily="2" charset="2"/>
            </a:endParaRPr>
          </a:p>
          <a:p>
            <a:r>
              <a:rPr lang="de-DE" sz="2250" dirty="0">
                <a:solidFill>
                  <a:srgbClr val="000000"/>
                </a:solidFill>
                <a:sym typeface="Wingdings" pitchFamily="2" charset="2"/>
              </a:rPr>
              <a:t> </a:t>
            </a:r>
            <a:r>
              <a:rPr lang="de-DE" sz="2250" dirty="0">
                <a:solidFill>
                  <a:srgbClr val="000000"/>
                </a:solidFill>
              </a:rPr>
              <a:t>Inhalte: Individuelles Stärkenprofil, Selbstvertrauen, Glaubenssätze</a:t>
            </a:r>
          </a:p>
        </p:txBody>
      </p:sp>
      <p:sp>
        <p:nvSpPr>
          <p:cNvPr id="14" name="Abgerundetes Rechteck 13">
            <a:extLst>
              <a:ext uri="{FF2B5EF4-FFF2-40B4-BE49-F238E27FC236}">
                <a16:creationId xmlns:a16="http://schemas.microsoft.com/office/drawing/2014/main" id="{281CDFDA-C749-456D-8D64-1CBF6366C445}"/>
              </a:ext>
            </a:extLst>
          </p:cNvPr>
          <p:cNvSpPr/>
          <p:nvPr/>
        </p:nvSpPr>
        <p:spPr>
          <a:xfrm>
            <a:off x="549137" y="5888833"/>
            <a:ext cx="8167946" cy="2357438"/>
          </a:xfrm>
          <a:prstGeom prst="roundRect">
            <a:avLst/>
          </a:prstGeom>
          <a:solidFill>
            <a:srgbClr val="F1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5" name="Textfeld 14">
            <a:extLst>
              <a:ext uri="{FF2B5EF4-FFF2-40B4-BE49-F238E27FC236}">
                <a16:creationId xmlns:a16="http://schemas.microsoft.com/office/drawing/2014/main" id="{A2F5525F-A465-B06F-BC54-9DBF26D6B1E9}"/>
              </a:ext>
            </a:extLst>
          </p:cNvPr>
          <p:cNvSpPr txBox="1"/>
          <p:nvPr/>
        </p:nvSpPr>
        <p:spPr>
          <a:xfrm>
            <a:off x="819666" y="6040346"/>
            <a:ext cx="8324334" cy="2008242"/>
          </a:xfrm>
          <a:prstGeom prst="rect">
            <a:avLst/>
          </a:prstGeom>
          <a:noFill/>
        </p:spPr>
        <p:txBody>
          <a:bodyPr wrap="square">
            <a:spAutoFit/>
          </a:bodyPr>
          <a:lstStyle/>
          <a:p>
            <a:pPr algn="l"/>
            <a:r>
              <a:rPr lang="de-DE" sz="3000" b="1" dirty="0">
                <a:solidFill>
                  <a:srgbClr val="000000"/>
                </a:solidFill>
              </a:rPr>
              <a:t>Zukunftsperspektive</a:t>
            </a:r>
          </a:p>
          <a:p>
            <a:r>
              <a:rPr lang="de-DE" sz="2700" i="1" dirty="0">
                <a:solidFill>
                  <a:srgbClr val="000000"/>
                </a:solidFill>
              </a:rPr>
              <a:t>Samstag, 05. Aug 2023, 10-16 Uhr HFT Stuttgart </a:t>
            </a:r>
          </a:p>
          <a:p>
            <a:endParaRPr lang="de-DE" sz="2250" i="1" dirty="0">
              <a:solidFill>
                <a:srgbClr val="000000"/>
              </a:solidFill>
              <a:sym typeface="Wingdings" pitchFamily="2" charset="2"/>
            </a:endParaRPr>
          </a:p>
          <a:p>
            <a:pPr marL="428625" indent="-428625">
              <a:buFont typeface="Wingdings" pitchFamily="2" charset="2"/>
              <a:buChar char="à"/>
            </a:pPr>
            <a:r>
              <a:rPr lang="de-DE" sz="2250" dirty="0">
                <a:solidFill>
                  <a:srgbClr val="000000"/>
                </a:solidFill>
              </a:rPr>
              <a:t>Inhalte: Entscheidungsfindung, Vision und Zielsetzung, </a:t>
            </a:r>
          </a:p>
          <a:p>
            <a:r>
              <a:rPr lang="de-DE" sz="2250" dirty="0">
                <a:solidFill>
                  <a:srgbClr val="000000"/>
                </a:solidFill>
              </a:rPr>
              <a:t>Next </a:t>
            </a:r>
            <a:r>
              <a:rPr lang="de-DE" sz="2250" dirty="0" err="1">
                <a:solidFill>
                  <a:srgbClr val="000000"/>
                </a:solidFill>
              </a:rPr>
              <a:t>Steps</a:t>
            </a:r>
            <a:endParaRPr lang="de-DE" sz="2250" dirty="0">
              <a:solidFill>
                <a:srgbClr val="000000"/>
              </a:solidFill>
            </a:endParaRPr>
          </a:p>
        </p:txBody>
      </p:sp>
      <p:sp>
        <p:nvSpPr>
          <p:cNvPr id="21" name="Textfeld 20">
            <a:extLst>
              <a:ext uri="{FF2B5EF4-FFF2-40B4-BE49-F238E27FC236}">
                <a16:creationId xmlns:a16="http://schemas.microsoft.com/office/drawing/2014/main" id="{ABF37C40-CB2C-DEAE-9392-460D6948FF71}"/>
              </a:ext>
            </a:extLst>
          </p:cNvPr>
          <p:cNvSpPr txBox="1"/>
          <p:nvPr/>
        </p:nvSpPr>
        <p:spPr>
          <a:xfrm>
            <a:off x="4511279" y="5089859"/>
            <a:ext cx="9194004" cy="507831"/>
          </a:xfrm>
          <a:prstGeom prst="rect">
            <a:avLst/>
          </a:prstGeom>
          <a:noFill/>
        </p:spPr>
        <p:txBody>
          <a:bodyPr wrap="square">
            <a:spAutoFit/>
          </a:bodyPr>
          <a:lstStyle/>
          <a:p>
            <a:pPr algn="l"/>
            <a:endParaRPr lang="de-DE" sz="2700" dirty="0">
              <a:solidFill>
                <a:srgbClr val="000000"/>
              </a:solidFill>
            </a:endParaRPr>
          </a:p>
        </p:txBody>
      </p:sp>
      <p:sp>
        <p:nvSpPr>
          <p:cNvPr id="25" name="Abgerundetes Rechteck 24">
            <a:extLst>
              <a:ext uri="{FF2B5EF4-FFF2-40B4-BE49-F238E27FC236}">
                <a16:creationId xmlns:a16="http://schemas.microsoft.com/office/drawing/2014/main" id="{0B7D346D-B1D1-9927-AD11-EE9B6F520A83}"/>
              </a:ext>
            </a:extLst>
          </p:cNvPr>
          <p:cNvSpPr/>
          <p:nvPr/>
        </p:nvSpPr>
        <p:spPr>
          <a:xfrm>
            <a:off x="9570916" y="5882990"/>
            <a:ext cx="8167946" cy="2357438"/>
          </a:xfrm>
          <a:prstGeom prst="roundRect">
            <a:avLst/>
          </a:prstGeom>
          <a:solidFill>
            <a:srgbClr val="D4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dirty="0">
              <a:highlight>
                <a:srgbClr val="D4E5EF"/>
              </a:highlight>
            </a:endParaRPr>
          </a:p>
        </p:txBody>
      </p:sp>
      <p:pic>
        <p:nvPicPr>
          <p:cNvPr id="23" name="Grafik 22" descr="Ein Bild, das Schwarz, Dunkelheit enthält.&#10;&#10;Automatisch generierte Beschreibung">
            <a:extLst>
              <a:ext uri="{FF2B5EF4-FFF2-40B4-BE49-F238E27FC236}">
                <a16:creationId xmlns:a16="http://schemas.microsoft.com/office/drawing/2014/main" id="{08C16FD4-30B6-DE64-7BF1-CCA3A0A34C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69851" y="6245024"/>
            <a:ext cx="1633367" cy="1633367"/>
          </a:xfrm>
          <a:prstGeom prst="rect">
            <a:avLst/>
          </a:prstGeom>
        </p:spPr>
      </p:pic>
      <p:sp>
        <p:nvSpPr>
          <p:cNvPr id="24" name="Textfeld 23">
            <a:extLst>
              <a:ext uri="{FF2B5EF4-FFF2-40B4-BE49-F238E27FC236}">
                <a16:creationId xmlns:a16="http://schemas.microsoft.com/office/drawing/2014/main" id="{8F549CA8-FBD7-A316-EACA-3C558F08E4FF}"/>
              </a:ext>
            </a:extLst>
          </p:cNvPr>
          <p:cNvSpPr txBox="1"/>
          <p:nvPr/>
        </p:nvSpPr>
        <p:spPr>
          <a:xfrm>
            <a:off x="10059682" y="6317345"/>
            <a:ext cx="4456337" cy="1777410"/>
          </a:xfrm>
          <a:prstGeom prst="rect">
            <a:avLst/>
          </a:prstGeom>
          <a:noFill/>
        </p:spPr>
        <p:txBody>
          <a:bodyPr wrap="square">
            <a:spAutoFit/>
          </a:bodyPr>
          <a:lstStyle/>
          <a:p>
            <a:pPr algn="ctr"/>
            <a:r>
              <a:rPr lang="de-DE" sz="3300" b="1" dirty="0">
                <a:solidFill>
                  <a:srgbClr val="000000"/>
                </a:solidFill>
              </a:rPr>
              <a:t>JETZT ANMELDEN</a:t>
            </a:r>
          </a:p>
          <a:p>
            <a:pPr algn="ctr"/>
            <a:endParaRPr lang="de-DE" sz="2700" i="1" dirty="0">
              <a:solidFill>
                <a:srgbClr val="000000"/>
              </a:solidFill>
            </a:endParaRPr>
          </a:p>
          <a:p>
            <a:pPr algn="ctr"/>
            <a:r>
              <a:rPr lang="de-DE" sz="2700" i="1" dirty="0" err="1">
                <a:solidFill>
                  <a:srgbClr val="000000"/>
                </a:solidFill>
              </a:rPr>
              <a:t>eveeno.com</a:t>
            </a:r>
            <a:r>
              <a:rPr lang="de-DE" sz="2700" i="1" dirty="0">
                <a:solidFill>
                  <a:srgbClr val="000000"/>
                </a:solidFill>
              </a:rPr>
              <a:t>/</a:t>
            </a:r>
            <a:r>
              <a:rPr lang="de-DE" sz="2700" i="1" dirty="0" err="1">
                <a:solidFill>
                  <a:srgbClr val="000000"/>
                </a:solidFill>
              </a:rPr>
              <a:t>remind</a:t>
            </a:r>
            <a:endParaRPr lang="de-DE" sz="2700" i="1" dirty="0">
              <a:solidFill>
                <a:srgbClr val="000000"/>
              </a:solidFill>
            </a:endParaRPr>
          </a:p>
          <a:p>
            <a:pPr algn="ctr"/>
            <a:endParaRPr lang="de-DE" sz="2250" i="1" dirty="0">
              <a:solidFill>
                <a:srgbClr val="000000"/>
              </a:solidFill>
              <a:sym typeface="Wingdings" pitchFamily="2" charset="2"/>
            </a:endParaRPr>
          </a:p>
        </p:txBody>
      </p:sp>
      <p:pic>
        <p:nvPicPr>
          <p:cNvPr id="26" name="Grafik 25">
            <a:extLst>
              <a:ext uri="{FF2B5EF4-FFF2-40B4-BE49-F238E27FC236}">
                <a16:creationId xmlns:a16="http://schemas.microsoft.com/office/drawing/2014/main" id="{7A677059-4BBE-70EB-8D7F-659074FBB3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79476" y="8799839"/>
            <a:ext cx="1043673" cy="1175165"/>
          </a:xfrm>
          <a:prstGeom prst="rect">
            <a:avLst/>
          </a:prstGeom>
        </p:spPr>
      </p:pic>
      <p:sp>
        <p:nvSpPr>
          <p:cNvPr id="27" name="Textfeld 26">
            <a:extLst>
              <a:ext uri="{FF2B5EF4-FFF2-40B4-BE49-F238E27FC236}">
                <a16:creationId xmlns:a16="http://schemas.microsoft.com/office/drawing/2014/main" id="{0764EAC2-5FAB-E347-AFBF-34CE5DA34B1B}"/>
              </a:ext>
            </a:extLst>
          </p:cNvPr>
          <p:cNvSpPr txBox="1"/>
          <p:nvPr/>
        </p:nvSpPr>
        <p:spPr>
          <a:xfrm>
            <a:off x="4716995" y="9111476"/>
            <a:ext cx="2947602" cy="438582"/>
          </a:xfrm>
          <a:prstGeom prst="rect">
            <a:avLst/>
          </a:prstGeom>
          <a:noFill/>
        </p:spPr>
        <p:txBody>
          <a:bodyPr wrap="none" rtlCol="0">
            <a:spAutoFit/>
          </a:bodyPr>
          <a:lstStyle/>
          <a:p>
            <a:r>
              <a:rPr lang="de-DE" sz="2250" dirty="0"/>
              <a:t>@</a:t>
            </a:r>
            <a:r>
              <a:rPr lang="de-DE" sz="2250" dirty="0" err="1"/>
              <a:t>resilienz_im_studium</a:t>
            </a:r>
            <a:endParaRPr lang="de-DE" sz="2250" dirty="0"/>
          </a:p>
        </p:txBody>
      </p:sp>
      <p:pic>
        <p:nvPicPr>
          <p:cNvPr id="28" name="Grafik 27">
            <a:extLst>
              <a:ext uri="{FF2B5EF4-FFF2-40B4-BE49-F238E27FC236}">
                <a16:creationId xmlns:a16="http://schemas.microsoft.com/office/drawing/2014/main" id="{850D14BB-74F3-09DD-6AD4-713BE8350E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17082" y="8854091"/>
            <a:ext cx="1043673" cy="1066659"/>
          </a:xfrm>
          <a:prstGeom prst="rect">
            <a:avLst/>
          </a:prstGeom>
        </p:spPr>
      </p:pic>
      <p:sp>
        <p:nvSpPr>
          <p:cNvPr id="29" name="Textfeld 28">
            <a:extLst>
              <a:ext uri="{FF2B5EF4-FFF2-40B4-BE49-F238E27FC236}">
                <a16:creationId xmlns:a16="http://schemas.microsoft.com/office/drawing/2014/main" id="{8C8CDBAD-A2F7-62D9-62D4-030234A07323}"/>
              </a:ext>
            </a:extLst>
          </p:cNvPr>
          <p:cNvSpPr txBox="1"/>
          <p:nvPr/>
        </p:nvSpPr>
        <p:spPr>
          <a:xfrm>
            <a:off x="10059681" y="9077130"/>
            <a:ext cx="3622338" cy="438582"/>
          </a:xfrm>
          <a:prstGeom prst="rect">
            <a:avLst/>
          </a:prstGeom>
          <a:noFill/>
        </p:spPr>
        <p:txBody>
          <a:bodyPr wrap="none" rtlCol="0">
            <a:spAutoFit/>
          </a:bodyPr>
          <a:lstStyle/>
          <a:p>
            <a:r>
              <a:rPr lang="de-DE" sz="2250" dirty="0" err="1"/>
              <a:t>www.resilienz</a:t>
            </a:r>
            <a:r>
              <a:rPr lang="de-DE" sz="2250" dirty="0"/>
              <a:t>-im-</a:t>
            </a:r>
            <a:r>
              <a:rPr lang="de-DE" sz="2250" dirty="0" err="1"/>
              <a:t>studium.de</a:t>
            </a:r>
            <a:endParaRPr lang="de-DE" sz="2250" dirty="0"/>
          </a:p>
        </p:txBody>
      </p:sp>
      <p:sp>
        <p:nvSpPr>
          <p:cNvPr id="3" name="TextBox 10">
            <a:extLst>
              <a:ext uri="{FF2B5EF4-FFF2-40B4-BE49-F238E27FC236}">
                <a16:creationId xmlns:a16="http://schemas.microsoft.com/office/drawing/2014/main" id="{8908C74B-247B-8AAB-46E7-6729F14E20D2}"/>
              </a:ext>
            </a:extLst>
          </p:cNvPr>
          <p:cNvSpPr txBox="1"/>
          <p:nvPr/>
        </p:nvSpPr>
        <p:spPr>
          <a:xfrm>
            <a:off x="995029" y="1147574"/>
            <a:ext cx="16836109" cy="769441"/>
          </a:xfrm>
          <a:prstGeom prst="rect">
            <a:avLst/>
          </a:prstGeom>
        </p:spPr>
        <p:txBody>
          <a:bodyPr wrap="square" lIns="0" tIns="0" rIns="0" bIns="0" rtlCol="0" anchor="t">
            <a:spAutoFit/>
          </a:bodyPr>
          <a:lstStyle/>
          <a:p>
            <a:r>
              <a:rPr lang="de-DE" sz="5000" dirty="0">
                <a:solidFill>
                  <a:srgbClr val="444A72"/>
                </a:solidFill>
                <a:latin typeface="Open Sans Bold"/>
              </a:rPr>
              <a:t>Kommende </a:t>
            </a:r>
            <a:r>
              <a:rPr lang="de-DE" sz="5000" dirty="0" err="1">
                <a:solidFill>
                  <a:srgbClr val="444A72"/>
                </a:solidFill>
                <a:latin typeface="Open Sans Bold"/>
              </a:rPr>
              <a:t>ReMind</a:t>
            </a:r>
            <a:r>
              <a:rPr lang="de-DE" sz="5000" dirty="0">
                <a:solidFill>
                  <a:srgbClr val="444A72"/>
                </a:solidFill>
                <a:latin typeface="Open Sans Bold"/>
              </a:rPr>
              <a:t>-Angebote</a:t>
            </a:r>
          </a:p>
        </p:txBody>
      </p:sp>
      <p:sp>
        <p:nvSpPr>
          <p:cNvPr id="4" name="TextBox 13">
            <a:extLst>
              <a:ext uri="{FF2B5EF4-FFF2-40B4-BE49-F238E27FC236}">
                <a16:creationId xmlns:a16="http://schemas.microsoft.com/office/drawing/2014/main" id="{B0D09D26-E4B1-2502-E9FE-BF76BFA5DADB}"/>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rgbClr val="444A72"/>
                </a:solidFill>
                <a:latin typeface="Open Sans"/>
              </a:rPr>
              <a:t>SELBSTFÜRSORGE-ABEND</a:t>
            </a:r>
          </a:p>
        </p:txBody>
      </p:sp>
    </p:spTree>
    <p:extLst>
      <p:ext uri="{BB962C8B-B14F-4D97-AF65-F5344CB8AC3E}">
        <p14:creationId xmlns:p14="http://schemas.microsoft.com/office/powerpoint/2010/main" val="53252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18491" y="3958272"/>
            <a:ext cx="10811794" cy="560153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de-DE" sz="2800" dirty="0">
                <a:solidFill>
                  <a:srgbClr val="000000"/>
                </a:solidFill>
                <a:latin typeface="Open Sans Light"/>
              </a:rPr>
              <a:t>Einführung und Kennenlernen im Tandem</a:t>
            </a:r>
          </a:p>
          <a:p>
            <a:pPr marL="342900" indent="-342900">
              <a:buFont typeface="Arial" panose="020B0604020202020204" pitchFamily="34" charset="0"/>
              <a:buChar char="•"/>
            </a:pPr>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Input und Einzelarbeit: Der eigenen Fürsorge auf der Spur…</a:t>
            </a:r>
          </a:p>
          <a:p>
            <a:pPr marL="342900" indent="-342900">
              <a:buFont typeface="Arial" panose="020B0604020202020204" pitchFamily="34" charset="0"/>
              <a:buChar char="•"/>
            </a:pPr>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Tandemarbeit: IST-SOLL-Abgleich </a:t>
            </a:r>
          </a:p>
          <a:p>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Reflexion im Plenum Selbstbewusstsein, Egoismus</a:t>
            </a:r>
          </a:p>
          <a:p>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Tandemarbeit: Zusammenhang mit Glaubenssätzen</a:t>
            </a:r>
          </a:p>
          <a:p>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Chancen und Herausforderungen</a:t>
            </a:r>
          </a:p>
          <a:p>
            <a:pPr marL="342900" indent="-342900">
              <a:buFont typeface="Arial" panose="020B0604020202020204" pitchFamily="34" charset="0"/>
              <a:buChar char="•"/>
            </a:pPr>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Abschluss</a:t>
            </a:r>
          </a:p>
        </p:txBody>
      </p:sp>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396664"/>
          </a:xfrm>
          <a:prstGeom prst="rect">
            <a:avLst/>
          </a:prstGeom>
        </p:spPr>
        <p:txBody>
          <a:bodyPr wrap="square" lIns="0" tIns="0" rIns="0" bIns="0" rtlCol="0" anchor="t">
            <a:spAutoFit/>
          </a:bodyPr>
          <a:lstStyle/>
          <a:p>
            <a:pPr algn="l">
              <a:lnSpc>
                <a:spcPts val="12780"/>
              </a:lnSpc>
            </a:pPr>
            <a:r>
              <a:rPr lang="en-US" sz="5000" dirty="0">
                <a:solidFill>
                  <a:srgbClr val="444A72"/>
                </a:solidFill>
                <a:latin typeface="Open Sans Bold"/>
              </a:rPr>
              <a:t>Unser Gang </a:t>
            </a:r>
            <a:r>
              <a:rPr lang="de-DE" sz="5000" dirty="0">
                <a:solidFill>
                  <a:srgbClr val="444A72"/>
                </a:solidFill>
                <a:latin typeface="Open Sans Bold"/>
              </a:rPr>
              <a:t>durch</a:t>
            </a:r>
            <a:r>
              <a:rPr lang="en-US" sz="5000" dirty="0">
                <a:solidFill>
                  <a:srgbClr val="444A72"/>
                </a:solidFill>
                <a:latin typeface="Open Sans Bold"/>
              </a:rPr>
              <a:t> den Abend</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SELBSTFÜRSORGE-ABEND</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2" name="Grafik 1" descr="Ein Bild, das Text, drinnen, Gerät, Kompass enthält.&#10;&#10;Automatisch generierte Beschreibung">
            <a:extLst>
              <a:ext uri="{FF2B5EF4-FFF2-40B4-BE49-F238E27FC236}">
                <a16:creationId xmlns:a16="http://schemas.microsoft.com/office/drawing/2014/main" id="{B52BEE13-162F-76BD-6E69-C8459FA8C4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382" t="-717" r="-44269" b="-170"/>
          <a:stretch/>
        </p:blipFill>
        <p:spPr>
          <a:xfrm>
            <a:off x="11730285" y="1531731"/>
            <a:ext cx="11685131" cy="8763848"/>
          </a:xfrm>
          <a:prstGeom prst="rect">
            <a:avLst/>
          </a:prstGeom>
        </p:spPr>
      </p:pic>
      <p:sp>
        <p:nvSpPr>
          <p:cNvPr id="3" name="Textfeld 2">
            <a:extLst>
              <a:ext uri="{FF2B5EF4-FFF2-40B4-BE49-F238E27FC236}">
                <a16:creationId xmlns:a16="http://schemas.microsoft.com/office/drawing/2014/main" id="{6F3AECBD-1156-4B07-9DAA-040D9C55C4AD}"/>
              </a:ext>
            </a:extLst>
          </p:cNvPr>
          <p:cNvSpPr txBox="1"/>
          <p:nvPr/>
        </p:nvSpPr>
        <p:spPr bwMode="gray">
          <a:xfrm>
            <a:off x="16611600" y="1217225"/>
            <a:ext cx="10849188" cy="246221"/>
          </a:xfrm>
          <a:prstGeom prst="rect">
            <a:avLst/>
          </a:prstGeom>
          <a:noFill/>
        </p:spPr>
        <p:txBody>
          <a:bodyPr wrap="square">
            <a:spAutoFit/>
          </a:bodyPr>
          <a:lstStyle>
            <a:defPPr>
              <a:defRPr lang="de-DE"/>
            </a:defPPr>
            <a:lvl1pPr marL="171450" indent="-171450" defTabSz="457200">
              <a:lnSpc>
                <a:spcPct val="100000"/>
              </a:lnSpc>
              <a:spcBef>
                <a:spcPts val="200"/>
              </a:spcBef>
              <a:spcAft>
                <a:spcPts val="200"/>
              </a:spcAft>
              <a:buClr>
                <a:srgbClr val="4C7C9E"/>
              </a:buClr>
              <a:buFont typeface="Arial" panose="020B0604020202020204" pitchFamily="34" charset="0"/>
              <a:buChar char="•"/>
              <a:defRPr sz="1400" kern="0">
                <a:solidFill>
                  <a:srgbClr val="444444"/>
                </a:solidFill>
                <a:latin typeface="Porsche Next TT"/>
              </a:defRPr>
            </a:lvl1pPr>
            <a:lvl3pPr marL="180000" lvl="2" indent="0">
              <a:buNone/>
              <a:defRPr sz="1600"/>
            </a:lvl3pPr>
          </a:lstStyle>
          <a:p>
            <a:pPr marL="0" indent="0">
              <a:buNone/>
            </a:pP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metaFox</a:t>
            </a: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deep</a:t>
            </a: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pictures</a:t>
            </a: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9" name="Textfeld 8">
            <a:extLst>
              <a:ext uri="{FF2B5EF4-FFF2-40B4-BE49-F238E27FC236}">
                <a16:creationId xmlns:a16="http://schemas.microsoft.com/office/drawing/2014/main" id="{57113E93-96C1-F4A3-AD84-529C5E01FF6A}"/>
              </a:ext>
            </a:extLst>
          </p:cNvPr>
          <p:cNvSpPr txBox="1"/>
          <p:nvPr/>
        </p:nvSpPr>
        <p:spPr>
          <a:xfrm>
            <a:off x="918491" y="2696291"/>
            <a:ext cx="13732042" cy="769441"/>
          </a:xfrm>
          <a:prstGeom prst="rect">
            <a:avLst/>
          </a:prstGeom>
          <a:noFill/>
        </p:spPr>
        <p:txBody>
          <a:bodyPr wrap="square">
            <a:spAutoFit/>
          </a:bodyPr>
          <a:lstStyle/>
          <a:p>
            <a:r>
              <a:rPr lang="de-DE" sz="2200" i="1" dirty="0">
                <a:solidFill>
                  <a:srgbClr val="444A72"/>
                </a:solidFill>
                <a:latin typeface="Open Sans Light"/>
              </a:rPr>
              <a:t>Bitte haltet was zum Schreiben parat!</a:t>
            </a:r>
          </a:p>
          <a:p>
            <a:r>
              <a:rPr lang="de-DE" sz="2200" i="1" dirty="0">
                <a:solidFill>
                  <a:srgbClr val="444A72"/>
                </a:solidFill>
                <a:latin typeface="Open Sans Light"/>
              </a:rPr>
              <a:t>Und holt auch gern noch was zu trinken etc.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EFEB"/>
        </a:solidFill>
        <a:effectLst/>
      </p:bgPr>
    </p:bg>
    <p:spTree>
      <p:nvGrpSpPr>
        <p:cNvPr id="1" name=""/>
        <p:cNvGrpSpPr/>
        <p:nvPr/>
      </p:nvGrpSpPr>
      <p:grpSpPr>
        <a:xfrm>
          <a:off x="0" y="0"/>
          <a:ext cx="0" cy="0"/>
          <a:chOff x="0" y="0"/>
          <a:chExt cx="0" cy="0"/>
        </a:xfrm>
      </p:grpSpPr>
      <p:sp>
        <p:nvSpPr>
          <p:cNvPr id="14" name="TextBox 10">
            <a:extLst>
              <a:ext uri="{FF2B5EF4-FFF2-40B4-BE49-F238E27FC236}">
                <a16:creationId xmlns:a16="http://schemas.microsoft.com/office/drawing/2014/main" id="{D39CC892-8E49-775C-8304-34BEA25E997B}"/>
              </a:ext>
            </a:extLst>
          </p:cNvPr>
          <p:cNvSpPr txBox="1"/>
          <p:nvPr/>
        </p:nvSpPr>
        <p:spPr>
          <a:xfrm>
            <a:off x="995029" y="1147574"/>
            <a:ext cx="16836109" cy="769441"/>
          </a:xfrm>
          <a:prstGeom prst="rect">
            <a:avLst/>
          </a:prstGeom>
        </p:spPr>
        <p:txBody>
          <a:bodyPr wrap="square" lIns="0" tIns="0" rIns="0" bIns="0" rtlCol="0" anchor="t">
            <a:spAutoFit/>
          </a:bodyPr>
          <a:lstStyle/>
          <a:p>
            <a:r>
              <a:rPr lang="de-DE" sz="5000" dirty="0">
                <a:solidFill>
                  <a:srgbClr val="444A72"/>
                </a:solidFill>
                <a:latin typeface="Open Sans Bold"/>
              </a:rPr>
              <a:t>Das kann helfen…</a:t>
            </a:r>
          </a:p>
        </p:txBody>
      </p:sp>
      <p:sp>
        <p:nvSpPr>
          <p:cNvPr id="15" name="TextBox 13">
            <a:extLst>
              <a:ext uri="{FF2B5EF4-FFF2-40B4-BE49-F238E27FC236}">
                <a16:creationId xmlns:a16="http://schemas.microsoft.com/office/drawing/2014/main" id="{143C1176-2817-3798-2D0D-BE09854DCCFF}"/>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rgbClr val="444A72"/>
                </a:solidFill>
                <a:latin typeface="Open Sans"/>
              </a:rPr>
              <a:t>SELBSTFÜRSORGE-ABEND</a:t>
            </a:r>
          </a:p>
        </p:txBody>
      </p:sp>
      <p:sp>
        <p:nvSpPr>
          <p:cNvPr id="7" name="Foliennummernplatzhalter 6">
            <a:extLst>
              <a:ext uri="{FF2B5EF4-FFF2-40B4-BE49-F238E27FC236}">
                <a16:creationId xmlns:a16="http://schemas.microsoft.com/office/drawing/2014/main" id="{5E35862F-5E03-3C09-F7DE-7A3AD03F3B77}"/>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
        <p:nvSpPr>
          <p:cNvPr id="2" name="Textfeld 1">
            <a:extLst>
              <a:ext uri="{FF2B5EF4-FFF2-40B4-BE49-F238E27FC236}">
                <a16:creationId xmlns:a16="http://schemas.microsoft.com/office/drawing/2014/main" id="{A3D116B2-2CB6-5FCA-DCE1-D2E31FF87548}"/>
              </a:ext>
            </a:extLst>
          </p:cNvPr>
          <p:cNvSpPr txBox="1"/>
          <p:nvPr/>
        </p:nvSpPr>
        <p:spPr>
          <a:xfrm>
            <a:off x="1028700" y="2628900"/>
            <a:ext cx="16192500" cy="5447645"/>
          </a:xfrm>
          <a:prstGeom prst="rect">
            <a:avLst/>
          </a:prstGeom>
          <a:noFill/>
        </p:spPr>
        <p:txBody>
          <a:bodyPr wrap="square" rtlCol="0">
            <a:spAutoFit/>
          </a:bodyPr>
          <a:lstStyle/>
          <a:p>
            <a:r>
              <a:rPr lang="de-DE" sz="3000" dirty="0">
                <a:solidFill>
                  <a:srgbClr val="000000"/>
                </a:solidFill>
                <a:latin typeface="Open Sans Light"/>
              </a:rPr>
              <a:t>Wenn du gern zusagst (und dich danach ärgerst), dann verzögere durch: „Ich muss erst in meinen Kalender schauen“, „darüber nachdenken“ etc. und übe vorher, wenn du magst, das Nein sagen.</a:t>
            </a:r>
          </a:p>
          <a:p>
            <a:endParaRPr lang="de-DE" sz="3000" dirty="0">
              <a:solidFill>
                <a:srgbClr val="000000"/>
              </a:solidFill>
              <a:latin typeface="Open Sans Light"/>
            </a:endParaRPr>
          </a:p>
          <a:p>
            <a:r>
              <a:rPr lang="de-DE" sz="3000" dirty="0">
                <a:solidFill>
                  <a:srgbClr val="000000"/>
                </a:solidFill>
                <a:latin typeface="Open Sans Light"/>
              </a:rPr>
              <a:t>Rede mitfühlend und freundlich zu dir selber, das ist der richtige Umgangston für dich!</a:t>
            </a:r>
          </a:p>
          <a:p>
            <a:r>
              <a:rPr lang="de-DE" sz="3000" dirty="0">
                <a:solidFill>
                  <a:srgbClr val="000000"/>
                </a:solidFill>
                <a:latin typeface="Open Sans Light"/>
              </a:rPr>
              <a:t>Statt „Ich Idiot, jetzt bin ich schon wieder falsch abgebogen“: „Ok, ich war gerade kurz unaufmerksam, kann passieren, fahre ich halt zurück.“</a:t>
            </a:r>
          </a:p>
          <a:p>
            <a:endParaRPr lang="de-DE" sz="3000" dirty="0">
              <a:solidFill>
                <a:srgbClr val="000000"/>
              </a:solidFill>
              <a:latin typeface="Open Sans Light"/>
            </a:endParaRPr>
          </a:p>
          <a:p>
            <a:r>
              <a:rPr lang="de-DE" sz="3000" dirty="0">
                <a:solidFill>
                  <a:srgbClr val="000000"/>
                </a:solidFill>
                <a:latin typeface="Open Sans Light"/>
              </a:rPr>
              <a:t>Wenn du dich doch mal selber abwertest, dann erinnere dich: „Stopp, jetzt rede ich mich gerade schlecht, das möchte ich nicht mehr tun“ und formuliere um oder lenke dich ab.</a:t>
            </a:r>
          </a:p>
          <a:p>
            <a:endParaRPr lang="de-DE" sz="2800" dirty="0">
              <a:solidFill>
                <a:srgbClr val="000000"/>
              </a:solidFill>
              <a:latin typeface="Open Sans Light"/>
            </a:endParaRPr>
          </a:p>
          <a:p>
            <a:endParaRPr lang="de-DE" sz="2000" dirty="0"/>
          </a:p>
        </p:txBody>
      </p:sp>
    </p:spTree>
    <p:extLst>
      <p:ext uri="{BB962C8B-B14F-4D97-AF65-F5344CB8AC3E}">
        <p14:creationId xmlns:p14="http://schemas.microsoft.com/office/powerpoint/2010/main" val="119174576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97544" y="5163218"/>
            <a:ext cx="8225508" cy="1077218"/>
          </a:xfrm>
          <a:prstGeom prst="rect">
            <a:avLst/>
          </a:prstGeom>
        </p:spPr>
        <p:txBody>
          <a:bodyPr wrap="square" lIns="0" tIns="0" rIns="0" bIns="0" rtlCol="0" anchor="t">
            <a:spAutoFit/>
          </a:bodyPr>
          <a:lstStyle/>
          <a:p>
            <a:r>
              <a:rPr lang="de-DE" sz="3500" i="1" dirty="0">
                <a:solidFill>
                  <a:srgbClr val="444A72"/>
                </a:solidFill>
                <a:latin typeface="Open Sans Light"/>
              </a:rPr>
              <a:t>Gibt es ein Symbol, das mich an meine Selbstfürsorge erinnern kann?</a:t>
            </a:r>
          </a:p>
        </p:txBody>
      </p:sp>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429750"/>
          </a:xfrm>
          <a:prstGeom prst="rect">
            <a:avLst/>
          </a:prstGeom>
        </p:spPr>
        <p:txBody>
          <a:bodyPr wrap="square" lIns="0" tIns="0" rIns="0" bIns="0" rtlCol="0" anchor="t">
            <a:spAutoFit/>
          </a:bodyPr>
          <a:lstStyle/>
          <a:p>
            <a:pPr algn="l">
              <a:lnSpc>
                <a:spcPts val="12780"/>
              </a:lnSpc>
            </a:pPr>
            <a:r>
              <a:rPr lang="de-DE" sz="6000" dirty="0">
                <a:solidFill>
                  <a:srgbClr val="444A72"/>
                </a:solidFill>
                <a:latin typeface="Open Sans Bold"/>
              </a:rPr>
              <a:t>Verankerung</a:t>
            </a:r>
            <a:endParaRPr lang="en-US" sz="6000" dirty="0">
              <a:solidFill>
                <a:srgbClr val="444A72"/>
              </a:solidFill>
              <a:latin typeface="Open Sans Bold"/>
            </a:endParaRP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SELBSTFÜRSORGE-ABEND</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3" name="Grafik 2" descr="Ein Bild, das Text, Visitenkarte, Materialeigenschaft, Schrift enthält.&#10;&#10;Automatisch generierte Beschreibung">
            <a:extLst>
              <a:ext uri="{FF2B5EF4-FFF2-40B4-BE49-F238E27FC236}">
                <a16:creationId xmlns:a16="http://schemas.microsoft.com/office/drawing/2014/main" id="{957A8B5F-0FD8-BEFE-5AAB-0396F4796C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10637332" y="2660360"/>
            <a:ext cx="8743619" cy="6557715"/>
          </a:xfrm>
          <a:prstGeom prst="rect">
            <a:avLst/>
          </a:prstGeom>
        </p:spPr>
      </p:pic>
    </p:spTree>
    <p:extLst>
      <p:ext uri="{BB962C8B-B14F-4D97-AF65-F5344CB8AC3E}">
        <p14:creationId xmlns:p14="http://schemas.microsoft.com/office/powerpoint/2010/main" val="1674529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18491" y="4739028"/>
            <a:ext cx="10359109" cy="2954655"/>
          </a:xfrm>
          <a:prstGeom prst="rect">
            <a:avLst/>
          </a:prstGeom>
        </p:spPr>
        <p:txBody>
          <a:bodyPr wrap="square" lIns="0" tIns="0" rIns="0" bIns="0" rtlCol="0" anchor="t">
            <a:spAutoFit/>
          </a:bodyPr>
          <a:lstStyle/>
          <a:p>
            <a:r>
              <a:rPr lang="de-DE" sz="4000" i="1" dirty="0">
                <a:solidFill>
                  <a:srgbClr val="444A72"/>
                </a:solidFill>
                <a:latin typeface="Open Sans Light"/>
              </a:rPr>
              <a:t>Was nehmt ihr euch nach dem heutigen Abend </a:t>
            </a:r>
            <a:br>
              <a:rPr lang="de-DE" sz="4000" i="1" dirty="0">
                <a:solidFill>
                  <a:srgbClr val="444A72"/>
                </a:solidFill>
                <a:latin typeface="Open Sans Light"/>
              </a:rPr>
            </a:br>
            <a:r>
              <a:rPr lang="de-DE" sz="4000" i="1" dirty="0">
                <a:solidFill>
                  <a:srgbClr val="444A72"/>
                </a:solidFill>
                <a:latin typeface="Open Sans Light"/>
              </a:rPr>
              <a:t>konkret bzgl. Selbstfürsorge vor?</a:t>
            </a:r>
          </a:p>
          <a:p>
            <a:endParaRPr lang="de-DE" sz="2800" dirty="0">
              <a:solidFill>
                <a:srgbClr val="92D050"/>
              </a:solidFill>
            </a:endParaRPr>
          </a:p>
          <a:p>
            <a:endParaRPr lang="de-DE" sz="2800" dirty="0">
              <a:solidFill>
                <a:srgbClr val="92D050"/>
              </a:solidFill>
            </a:endParaRPr>
          </a:p>
          <a:p>
            <a:r>
              <a:rPr lang="de-DE" sz="2800" dirty="0">
                <a:solidFill>
                  <a:srgbClr val="000000"/>
                </a:solidFill>
                <a:latin typeface="Open Sans Light"/>
              </a:rPr>
              <a:t>(Wer antworten möchte, kann gern den Textchat oder den Audiokanal nutzen.)</a:t>
            </a:r>
          </a:p>
        </p:txBody>
      </p:sp>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429750"/>
          </a:xfrm>
          <a:prstGeom prst="rect">
            <a:avLst/>
          </a:prstGeom>
        </p:spPr>
        <p:txBody>
          <a:bodyPr wrap="square" lIns="0" tIns="0" rIns="0" bIns="0" rtlCol="0" anchor="t">
            <a:spAutoFit/>
          </a:bodyPr>
          <a:lstStyle/>
          <a:p>
            <a:pPr algn="l">
              <a:lnSpc>
                <a:spcPts val="12780"/>
              </a:lnSpc>
            </a:pPr>
            <a:r>
              <a:rPr lang="de-DE" sz="6000" dirty="0">
                <a:solidFill>
                  <a:srgbClr val="444A72"/>
                </a:solidFill>
                <a:latin typeface="Open Sans Bold"/>
              </a:rPr>
              <a:t>Abschluss</a:t>
            </a:r>
            <a:endParaRPr lang="en-US" sz="6000" dirty="0">
              <a:solidFill>
                <a:srgbClr val="444A72"/>
              </a:solidFill>
              <a:latin typeface="Open Sans Bold"/>
            </a:endParaRP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SELBSTFÜRSORGE-ABEND</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
        <p:nvSpPr>
          <p:cNvPr id="5" name="Freeform 5">
            <a:extLst>
              <a:ext uri="{FF2B5EF4-FFF2-40B4-BE49-F238E27FC236}">
                <a16:creationId xmlns:a16="http://schemas.microsoft.com/office/drawing/2014/main" id="{035483C4-1D2A-1126-58BC-EFDF4487D0F2}"/>
              </a:ext>
            </a:extLst>
          </p:cNvPr>
          <p:cNvSpPr/>
          <p:nvPr/>
        </p:nvSpPr>
        <p:spPr>
          <a:xfrm>
            <a:off x="11730285" y="1591437"/>
            <a:ext cx="6557715" cy="8695563"/>
          </a:xfrm>
          <a:custGeom>
            <a:avLst/>
            <a:gdLst/>
            <a:ahLst/>
            <a:cxnLst/>
            <a:rect l="l" t="t" r="r" b="b"/>
            <a:pathLst>
              <a:path w="6557715" h="8695563">
                <a:moveTo>
                  <a:pt x="0" y="0"/>
                </a:moveTo>
                <a:lnTo>
                  <a:pt x="6557715" y="0"/>
                </a:lnTo>
                <a:lnTo>
                  <a:pt x="6557715" y="8695563"/>
                </a:lnTo>
                <a:lnTo>
                  <a:pt x="0" y="8695563"/>
                </a:lnTo>
                <a:lnTo>
                  <a:pt x="0" y="0"/>
                </a:lnTo>
                <a:close/>
              </a:path>
            </a:pathLst>
          </a:custGeom>
          <a:blipFill>
            <a:blip r:embed="rId4"/>
            <a:stretch>
              <a:fillRect t="-21025" r="-25494" b="-21046"/>
            </a:stretch>
          </a:blipFill>
        </p:spPr>
      </p:sp>
      <p:sp>
        <p:nvSpPr>
          <p:cNvPr id="2" name="Textfeld 1">
            <a:extLst>
              <a:ext uri="{FF2B5EF4-FFF2-40B4-BE49-F238E27FC236}">
                <a16:creationId xmlns:a16="http://schemas.microsoft.com/office/drawing/2014/main" id="{70C4A910-494D-A73E-DFE4-949FB92B403E}"/>
              </a:ext>
            </a:extLst>
          </p:cNvPr>
          <p:cNvSpPr txBox="1"/>
          <p:nvPr/>
        </p:nvSpPr>
        <p:spPr bwMode="gray">
          <a:xfrm>
            <a:off x="17369509" y="1219866"/>
            <a:ext cx="10849188" cy="246221"/>
          </a:xfrm>
          <a:prstGeom prst="rect">
            <a:avLst/>
          </a:prstGeom>
          <a:noFill/>
        </p:spPr>
        <p:txBody>
          <a:bodyPr wrap="square">
            <a:spAutoFit/>
          </a:bodyPr>
          <a:lstStyle>
            <a:defPPr>
              <a:defRPr lang="de-DE"/>
            </a:defPPr>
            <a:lvl1pPr marL="171450" indent="-171450" defTabSz="457200">
              <a:lnSpc>
                <a:spcPct val="100000"/>
              </a:lnSpc>
              <a:spcBef>
                <a:spcPts val="200"/>
              </a:spcBef>
              <a:spcAft>
                <a:spcPts val="200"/>
              </a:spcAft>
              <a:buClr>
                <a:srgbClr val="4C7C9E"/>
              </a:buClr>
              <a:buFont typeface="Arial" panose="020B0604020202020204" pitchFamily="34" charset="0"/>
              <a:buChar char="•"/>
              <a:defRPr sz="1400" kern="0">
                <a:solidFill>
                  <a:srgbClr val="444444"/>
                </a:solidFill>
                <a:latin typeface="Porsche Next TT"/>
              </a:defRPr>
            </a:lvl1pPr>
            <a:lvl3pPr marL="180000" lvl="2" indent="0">
              <a:buNone/>
              <a:defRPr sz="1600"/>
            </a:lvl3pPr>
          </a:lstStyle>
          <a:p>
            <a:pPr marL="0" indent="0">
              <a:buNone/>
            </a:pP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canva.com</a:t>
            </a: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679409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EFEB"/>
        </a:solidFill>
        <a:effectLst/>
      </p:bgPr>
    </p:bg>
    <p:spTree>
      <p:nvGrpSpPr>
        <p:cNvPr id="1" name=""/>
        <p:cNvGrpSpPr/>
        <p:nvPr/>
      </p:nvGrpSpPr>
      <p:grpSpPr>
        <a:xfrm>
          <a:off x="0" y="0"/>
          <a:ext cx="0" cy="0"/>
          <a:chOff x="0" y="0"/>
          <a:chExt cx="0" cy="0"/>
        </a:xfrm>
      </p:grpSpPr>
      <p:sp>
        <p:nvSpPr>
          <p:cNvPr id="14" name="TextBox 10">
            <a:extLst>
              <a:ext uri="{FF2B5EF4-FFF2-40B4-BE49-F238E27FC236}">
                <a16:creationId xmlns:a16="http://schemas.microsoft.com/office/drawing/2014/main" id="{D39CC892-8E49-775C-8304-34BEA25E997B}"/>
              </a:ext>
            </a:extLst>
          </p:cNvPr>
          <p:cNvSpPr txBox="1"/>
          <p:nvPr/>
        </p:nvSpPr>
        <p:spPr>
          <a:xfrm>
            <a:off x="918491" y="751212"/>
            <a:ext cx="10811794"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Literatur</a:t>
            </a:r>
            <a:endParaRPr lang="en-US" sz="7000" dirty="0">
              <a:solidFill>
                <a:srgbClr val="444A72"/>
              </a:solidFill>
              <a:latin typeface="Open Sans Bold"/>
            </a:endParaRPr>
          </a:p>
        </p:txBody>
      </p:sp>
      <p:sp>
        <p:nvSpPr>
          <p:cNvPr id="15" name="TextBox 13">
            <a:extLst>
              <a:ext uri="{FF2B5EF4-FFF2-40B4-BE49-F238E27FC236}">
                <a16:creationId xmlns:a16="http://schemas.microsoft.com/office/drawing/2014/main" id="{143C1176-2817-3798-2D0D-BE09854DCCFF}"/>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rgbClr val="444A72"/>
                </a:solidFill>
                <a:latin typeface="Open Sans"/>
              </a:rPr>
              <a:t>SELBSTFÜRSORGE-ABEND</a:t>
            </a:r>
          </a:p>
        </p:txBody>
      </p:sp>
      <p:sp>
        <p:nvSpPr>
          <p:cNvPr id="7" name="Foliennummernplatzhalter 6">
            <a:extLst>
              <a:ext uri="{FF2B5EF4-FFF2-40B4-BE49-F238E27FC236}">
                <a16:creationId xmlns:a16="http://schemas.microsoft.com/office/drawing/2014/main" id="{5E35862F-5E03-3C09-F7DE-7A3AD03F3B77}"/>
              </a:ext>
            </a:extLst>
          </p:cNvPr>
          <p:cNvSpPr>
            <a:spLocks noGrp="1"/>
          </p:cNvSpPr>
          <p:nvPr>
            <p:ph type="sldNum" sz="quarter" idx="12"/>
          </p:nvPr>
        </p:nvSpPr>
        <p:spPr/>
        <p:txBody>
          <a:bodyPr/>
          <a:lstStyle/>
          <a:p>
            <a:fld id="{B6F15528-21DE-4FAA-801E-634DDDAF4B2B}" type="slidenum">
              <a:rPr lang="en-US" smtClean="0"/>
              <a:pPr/>
              <a:t>23</a:t>
            </a:fld>
            <a:endParaRPr lang="en-US" dirty="0"/>
          </a:p>
        </p:txBody>
      </p:sp>
      <p:grpSp>
        <p:nvGrpSpPr>
          <p:cNvPr id="6" name="Gruppieren 5">
            <a:extLst>
              <a:ext uri="{FF2B5EF4-FFF2-40B4-BE49-F238E27FC236}">
                <a16:creationId xmlns:a16="http://schemas.microsoft.com/office/drawing/2014/main" id="{3B36D705-F6AF-FEFB-DEF2-0BC977819079}"/>
              </a:ext>
            </a:extLst>
          </p:cNvPr>
          <p:cNvGrpSpPr/>
          <p:nvPr/>
        </p:nvGrpSpPr>
        <p:grpSpPr>
          <a:xfrm>
            <a:off x="1028700" y="2476500"/>
            <a:ext cx="14439900" cy="7467600"/>
            <a:chOff x="596900" y="1551109"/>
            <a:chExt cx="11160650" cy="4805241"/>
          </a:xfrm>
        </p:grpSpPr>
        <p:pic>
          <p:nvPicPr>
            <p:cNvPr id="2" name="Picture 2" descr="Selbstfürsorge in helfenden Berufen: Wie Achtsamkeit im Arbeitsalltag gelingt">
              <a:extLst>
                <a:ext uri="{FF2B5EF4-FFF2-40B4-BE49-F238E27FC236}">
                  <a16:creationId xmlns:a16="http://schemas.microsoft.com/office/drawing/2014/main" id="{B31521BA-A607-E7A5-F4C3-EB3D9D54E9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900" y="1551109"/>
              <a:ext cx="3218189" cy="4805241"/>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in Bild, das Text, Buch, Blume, Grafikdesign enthält.&#10;&#10;Automatisch generierte Beschreibung">
              <a:extLst>
                <a:ext uri="{FF2B5EF4-FFF2-40B4-BE49-F238E27FC236}">
                  <a16:creationId xmlns:a16="http://schemas.microsoft.com/office/drawing/2014/main" id="{A0AC6192-F3E6-1C30-0986-F0AEC93244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603843" y="2145285"/>
              <a:ext cx="4753399" cy="3565049"/>
            </a:xfrm>
            <a:prstGeom prst="rect">
              <a:avLst/>
            </a:prstGeom>
          </p:spPr>
        </p:pic>
        <p:pic>
          <p:nvPicPr>
            <p:cNvPr id="5" name="Grafik 4" descr="Ein Bild, das Text, Visitenkarte, Screenshot, Materialeigenschaft enthält.&#10;&#10;Automatisch generierte Beschreibung">
              <a:extLst>
                <a:ext uri="{FF2B5EF4-FFF2-40B4-BE49-F238E27FC236}">
                  <a16:creationId xmlns:a16="http://schemas.microsoft.com/office/drawing/2014/main" id="{49F166EB-BA81-BBB5-4722-C3C1279255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7598326" y="2145284"/>
              <a:ext cx="4753399" cy="3565049"/>
            </a:xfrm>
            <a:prstGeom prst="rect">
              <a:avLst/>
            </a:prstGeom>
          </p:spPr>
        </p:pic>
      </p:grpSp>
    </p:spTree>
    <p:extLst>
      <p:ext uri="{BB962C8B-B14F-4D97-AF65-F5344CB8AC3E}">
        <p14:creationId xmlns:p14="http://schemas.microsoft.com/office/powerpoint/2010/main" val="17520541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38082" y="-63503"/>
            <a:ext cx="4235968" cy="4761538"/>
          </a:xfrm>
          <a:custGeom>
            <a:avLst/>
            <a:gdLst/>
            <a:ahLst/>
            <a:cxnLst/>
            <a:rect l="l" t="t" r="r" b="b"/>
            <a:pathLst>
              <a:path w="4235968" h="4761538">
                <a:moveTo>
                  <a:pt x="0" y="0"/>
                </a:moveTo>
                <a:lnTo>
                  <a:pt x="4235968" y="0"/>
                </a:lnTo>
                <a:lnTo>
                  <a:pt x="4235968" y="4761538"/>
                </a:lnTo>
                <a:lnTo>
                  <a:pt x="0" y="4761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8006925"/>
            <a:ext cx="18273170" cy="2280075"/>
          </a:xfrm>
          <a:custGeom>
            <a:avLst/>
            <a:gdLst/>
            <a:ahLst/>
            <a:cxnLst/>
            <a:rect l="l" t="t" r="r" b="b"/>
            <a:pathLst>
              <a:path w="18273170" h="2280075">
                <a:moveTo>
                  <a:pt x="0" y="0"/>
                </a:moveTo>
                <a:lnTo>
                  <a:pt x="18273170" y="0"/>
                </a:lnTo>
                <a:lnTo>
                  <a:pt x="18273170" y="2280075"/>
                </a:lnTo>
                <a:lnTo>
                  <a:pt x="0" y="2280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259271" y="0"/>
            <a:ext cx="47577" cy="1458039"/>
          </a:xfrm>
          <a:custGeom>
            <a:avLst/>
            <a:gdLst/>
            <a:ahLst/>
            <a:cxnLst/>
            <a:rect l="l" t="t" r="r" b="b"/>
            <a:pathLst>
              <a:path w="47577" h="1458039">
                <a:moveTo>
                  <a:pt x="0" y="0"/>
                </a:moveTo>
                <a:lnTo>
                  <a:pt x="47578" y="0"/>
                </a:lnTo>
                <a:lnTo>
                  <a:pt x="47578" y="1458039"/>
                </a:lnTo>
                <a:lnTo>
                  <a:pt x="0" y="14580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1730285" y="1591437"/>
            <a:ext cx="6557715" cy="8695563"/>
          </a:xfrm>
          <a:custGeom>
            <a:avLst/>
            <a:gdLst/>
            <a:ahLst/>
            <a:cxnLst/>
            <a:rect l="l" t="t" r="r" b="b"/>
            <a:pathLst>
              <a:path w="6557715" h="8695563">
                <a:moveTo>
                  <a:pt x="0" y="0"/>
                </a:moveTo>
                <a:lnTo>
                  <a:pt x="6557715" y="0"/>
                </a:lnTo>
                <a:lnTo>
                  <a:pt x="6557715" y="8695563"/>
                </a:lnTo>
                <a:lnTo>
                  <a:pt x="0" y="8695563"/>
                </a:lnTo>
                <a:lnTo>
                  <a:pt x="0" y="0"/>
                </a:lnTo>
                <a:close/>
              </a:path>
            </a:pathLst>
          </a:custGeom>
          <a:blipFill>
            <a:blip r:embed="rId8"/>
            <a:stretch>
              <a:fillRect t="-21025" r="-25494" b="-21046"/>
            </a:stretch>
          </a:blipFill>
        </p:spPr>
      </p:sp>
      <p:sp>
        <p:nvSpPr>
          <p:cNvPr id="6" name="Freeform 6"/>
          <p:cNvSpPr/>
          <p:nvPr/>
        </p:nvSpPr>
        <p:spPr>
          <a:xfrm>
            <a:off x="965197" y="4863236"/>
            <a:ext cx="992695" cy="992695"/>
          </a:xfrm>
          <a:custGeom>
            <a:avLst/>
            <a:gdLst/>
            <a:ahLst/>
            <a:cxnLst/>
            <a:rect l="l" t="t" r="r" b="b"/>
            <a:pathLst>
              <a:path w="992695" h="992695">
                <a:moveTo>
                  <a:pt x="0" y="0"/>
                </a:moveTo>
                <a:lnTo>
                  <a:pt x="992695" y="0"/>
                </a:lnTo>
                <a:lnTo>
                  <a:pt x="992695" y="992696"/>
                </a:lnTo>
                <a:lnTo>
                  <a:pt x="0" y="9926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965197" y="3574771"/>
            <a:ext cx="1027062" cy="1027062"/>
          </a:xfrm>
          <a:custGeom>
            <a:avLst/>
            <a:gdLst/>
            <a:ahLst/>
            <a:cxnLst/>
            <a:rect l="l" t="t" r="r" b="b"/>
            <a:pathLst>
              <a:path w="1027062" h="1027062">
                <a:moveTo>
                  <a:pt x="0" y="0"/>
                </a:moveTo>
                <a:lnTo>
                  <a:pt x="1027062" y="0"/>
                </a:lnTo>
                <a:lnTo>
                  <a:pt x="1027062" y="1027061"/>
                </a:lnTo>
                <a:lnTo>
                  <a:pt x="0" y="102706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965197" y="6300540"/>
            <a:ext cx="980361" cy="980361"/>
          </a:xfrm>
          <a:custGeom>
            <a:avLst/>
            <a:gdLst/>
            <a:ahLst/>
            <a:cxnLst/>
            <a:rect l="l" t="t" r="r" b="b"/>
            <a:pathLst>
              <a:path w="980361" h="980361">
                <a:moveTo>
                  <a:pt x="0" y="0"/>
                </a:moveTo>
                <a:lnTo>
                  <a:pt x="980360" y="0"/>
                </a:lnTo>
                <a:lnTo>
                  <a:pt x="980360" y="980360"/>
                </a:lnTo>
                <a:lnTo>
                  <a:pt x="0" y="9803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a:off x="9144000" y="8552212"/>
            <a:ext cx="1905000" cy="1190625"/>
          </a:xfrm>
          <a:custGeom>
            <a:avLst/>
            <a:gdLst/>
            <a:ahLst/>
            <a:cxnLst/>
            <a:rect l="l" t="t" r="r" b="b"/>
            <a:pathLst>
              <a:path w="1905000" h="1076325">
                <a:moveTo>
                  <a:pt x="0" y="0"/>
                </a:moveTo>
                <a:lnTo>
                  <a:pt x="1905000" y="0"/>
                </a:lnTo>
                <a:lnTo>
                  <a:pt x="1905000" y="1076325"/>
                </a:lnTo>
                <a:lnTo>
                  <a:pt x="0" y="1076325"/>
                </a:lnTo>
                <a:lnTo>
                  <a:pt x="0" y="0"/>
                </a:lnTo>
                <a:close/>
              </a:path>
            </a:pathLst>
          </a:custGeom>
          <a:blipFill>
            <a:blip r:embed="rId15"/>
            <a:stretch>
              <a:fillRect/>
            </a:stretch>
          </a:blipFill>
        </p:spPr>
      </p:sp>
      <p:sp>
        <p:nvSpPr>
          <p:cNvPr id="10" name="Freeform 10"/>
          <p:cNvSpPr/>
          <p:nvPr/>
        </p:nvSpPr>
        <p:spPr>
          <a:xfrm>
            <a:off x="6537227" y="8552212"/>
            <a:ext cx="1905000" cy="1190625"/>
          </a:xfrm>
          <a:custGeom>
            <a:avLst/>
            <a:gdLst/>
            <a:ahLst/>
            <a:cxnLst/>
            <a:rect l="l" t="t" r="r" b="b"/>
            <a:pathLst>
              <a:path w="1905000" h="1190625">
                <a:moveTo>
                  <a:pt x="0" y="0"/>
                </a:moveTo>
                <a:lnTo>
                  <a:pt x="1905000" y="0"/>
                </a:lnTo>
                <a:lnTo>
                  <a:pt x="1905000" y="1190625"/>
                </a:lnTo>
                <a:lnTo>
                  <a:pt x="0" y="1190625"/>
                </a:lnTo>
                <a:lnTo>
                  <a:pt x="0" y="0"/>
                </a:lnTo>
                <a:close/>
              </a:path>
            </a:pathLst>
          </a:custGeom>
          <a:blipFill>
            <a:blip r:embed="rId16"/>
            <a:stretch>
              <a:fillRect/>
            </a:stretch>
          </a:blipFill>
        </p:spPr>
      </p:sp>
      <p:sp>
        <p:nvSpPr>
          <p:cNvPr id="14" name="TextBox 14"/>
          <p:cNvSpPr txBox="1"/>
          <p:nvPr/>
        </p:nvSpPr>
        <p:spPr>
          <a:xfrm>
            <a:off x="1107434" y="8762467"/>
            <a:ext cx="5058565" cy="900568"/>
          </a:xfrm>
          <a:prstGeom prst="rect">
            <a:avLst/>
          </a:prstGeom>
        </p:spPr>
        <p:txBody>
          <a:bodyPr wrap="square" lIns="0" tIns="0" rIns="0" bIns="0" rtlCol="0" anchor="t">
            <a:spAutoFit/>
          </a:bodyPr>
          <a:lstStyle/>
          <a:p>
            <a:pPr algn="ctr">
              <a:lnSpc>
                <a:spcPts val="3600"/>
              </a:lnSpc>
            </a:pPr>
            <a:r>
              <a:rPr lang="de-DE" sz="2700">
                <a:solidFill>
                  <a:srgbClr val="000000"/>
                </a:solidFill>
                <a:latin typeface="Open Sans Light"/>
              </a:rPr>
              <a:t>Ein Förderprogramm des MWK und des Stiferverbands</a:t>
            </a:r>
          </a:p>
        </p:txBody>
      </p:sp>
      <p:sp>
        <p:nvSpPr>
          <p:cNvPr id="15" name="TextBox 15"/>
          <p:cNvSpPr txBox="1"/>
          <p:nvPr/>
        </p:nvSpPr>
        <p:spPr>
          <a:xfrm>
            <a:off x="2231193" y="6499946"/>
            <a:ext cx="3753383" cy="467757"/>
          </a:xfrm>
          <a:prstGeom prst="rect">
            <a:avLst/>
          </a:prstGeom>
        </p:spPr>
        <p:txBody>
          <a:bodyPr lIns="0" tIns="0" rIns="0" bIns="0" rtlCol="0" anchor="t">
            <a:spAutoFit/>
          </a:bodyPr>
          <a:lstStyle/>
          <a:p>
            <a:pPr algn="l">
              <a:lnSpc>
                <a:spcPts val="3919"/>
              </a:lnSpc>
            </a:pPr>
            <a:r>
              <a:rPr lang="de-DE" sz="2799">
                <a:solidFill>
                  <a:srgbClr val="35393D"/>
                </a:solidFill>
                <a:latin typeface="Open Sans Light"/>
              </a:rPr>
              <a:t>Monatliches Workbook </a:t>
            </a:r>
          </a:p>
        </p:txBody>
      </p:sp>
      <p:sp>
        <p:nvSpPr>
          <p:cNvPr id="16" name="TextBox 16"/>
          <p:cNvSpPr txBox="1"/>
          <p:nvPr/>
        </p:nvSpPr>
        <p:spPr>
          <a:xfrm>
            <a:off x="2231193" y="5168536"/>
            <a:ext cx="3934806" cy="467757"/>
          </a:xfrm>
          <a:prstGeom prst="rect">
            <a:avLst/>
          </a:prstGeom>
        </p:spPr>
        <p:txBody>
          <a:bodyPr lIns="0" tIns="0" rIns="0" bIns="0" rtlCol="0" anchor="t">
            <a:spAutoFit/>
          </a:bodyPr>
          <a:lstStyle/>
          <a:p>
            <a:pPr algn="l">
              <a:lnSpc>
                <a:spcPts val="3919"/>
              </a:lnSpc>
            </a:pPr>
            <a:r>
              <a:rPr lang="de-DE" sz="2799">
                <a:solidFill>
                  <a:srgbClr val="35393D"/>
                </a:solidFill>
                <a:latin typeface="Open Sans Light"/>
              </a:rPr>
              <a:t>Blog- und Videobeiträge </a:t>
            </a:r>
          </a:p>
        </p:txBody>
      </p:sp>
      <p:sp>
        <p:nvSpPr>
          <p:cNvPr id="17" name="TextBox 17"/>
          <p:cNvSpPr txBox="1"/>
          <p:nvPr/>
        </p:nvSpPr>
        <p:spPr>
          <a:xfrm>
            <a:off x="2231193" y="3837127"/>
            <a:ext cx="8021945" cy="467757"/>
          </a:xfrm>
          <a:prstGeom prst="rect">
            <a:avLst/>
          </a:prstGeom>
        </p:spPr>
        <p:txBody>
          <a:bodyPr lIns="0" tIns="0" rIns="0" bIns="0" rtlCol="0" anchor="t">
            <a:spAutoFit/>
          </a:bodyPr>
          <a:lstStyle/>
          <a:p>
            <a:pPr algn="l">
              <a:lnSpc>
                <a:spcPts val="3919"/>
              </a:lnSpc>
            </a:pPr>
            <a:r>
              <a:rPr lang="de-DE" sz="2799">
                <a:solidFill>
                  <a:srgbClr val="35393D"/>
                </a:solidFill>
                <a:latin typeface="Open Sans Light"/>
              </a:rPr>
              <a:t>Fünf verschiedene Workshops + Reflexionssession</a:t>
            </a:r>
          </a:p>
        </p:txBody>
      </p:sp>
      <p:sp>
        <p:nvSpPr>
          <p:cNvPr id="18" name="TextBox 10">
            <a:extLst>
              <a:ext uri="{FF2B5EF4-FFF2-40B4-BE49-F238E27FC236}">
                <a16:creationId xmlns:a16="http://schemas.microsoft.com/office/drawing/2014/main" id="{1E400945-C74D-D542-4E01-888E77875C48}"/>
              </a:ext>
            </a:extLst>
          </p:cNvPr>
          <p:cNvSpPr txBox="1"/>
          <p:nvPr/>
        </p:nvSpPr>
        <p:spPr>
          <a:xfrm>
            <a:off x="918491" y="805555"/>
            <a:ext cx="6210300" cy="1462836"/>
          </a:xfrm>
          <a:prstGeom prst="rect">
            <a:avLst/>
          </a:prstGeom>
        </p:spPr>
        <p:txBody>
          <a:bodyPr wrap="square" lIns="0" tIns="0" rIns="0" bIns="0" rtlCol="0" anchor="t">
            <a:spAutoFit/>
          </a:bodyPr>
          <a:lstStyle/>
          <a:p>
            <a:pPr algn="l">
              <a:lnSpc>
                <a:spcPts val="12780"/>
              </a:lnSpc>
            </a:pPr>
            <a:r>
              <a:rPr lang="en-US" sz="7000" dirty="0">
                <a:solidFill>
                  <a:srgbClr val="444A72"/>
                </a:solidFill>
                <a:latin typeface="Open Sans Bold"/>
              </a:rPr>
              <a:t>REMIND</a:t>
            </a:r>
          </a:p>
        </p:txBody>
      </p:sp>
      <p:sp>
        <p:nvSpPr>
          <p:cNvPr id="19" name="TextBox 13">
            <a:extLst>
              <a:ext uri="{FF2B5EF4-FFF2-40B4-BE49-F238E27FC236}">
                <a16:creationId xmlns:a16="http://schemas.microsoft.com/office/drawing/2014/main" id="{04E4BCC8-787E-2018-BCB0-902CBA603A48}"/>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KURSPLATTFORM FÜR RESLIENZ UND MINDFULNESS</a:t>
            </a:r>
          </a:p>
        </p:txBody>
      </p:sp>
      <p:sp>
        <p:nvSpPr>
          <p:cNvPr id="11" name="Foliennummernplatzhalter 15">
            <a:extLst>
              <a:ext uri="{FF2B5EF4-FFF2-40B4-BE49-F238E27FC236}">
                <a16:creationId xmlns:a16="http://schemas.microsoft.com/office/drawing/2014/main" id="{46C7081F-51EA-6059-02AD-F03DF11FAC1E}"/>
              </a:ext>
            </a:extLst>
          </p:cNvPr>
          <p:cNvSpPr>
            <a:spLocks noGrp="1"/>
          </p:cNvSpPr>
          <p:nvPr>
            <p:ph type="sldNum" sz="quarter" idx="12"/>
          </p:nvPr>
        </p:nvSpPr>
        <p:spPr>
          <a:xfrm>
            <a:off x="15849600" y="317802"/>
            <a:ext cx="2133600" cy="365125"/>
          </a:xfrm>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006925"/>
            <a:ext cx="18287276" cy="2277094"/>
          </a:xfrm>
          <a:custGeom>
            <a:avLst/>
            <a:gdLst/>
            <a:ahLst/>
            <a:cxnLst/>
            <a:rect l="l" t="t" r="r" b="b"/>
            <a:pathLst>
              <a:path w="18287276" h="2277094">
                <a:moveTo>
                  <a:pt x="0" y="0"/>
                </a:moveTo>
                <a:lnTo>
                  <a:pt x="18287276" y="0"/>
                </a:lnTo>
                <a:lnTo>
                  <a:pt x="18287276" y="2277094"/>
                </a:lnTo>
                <a:lnTo>
                  <a:pt x="0" y="22770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1" y="2632596"/>
            <a:ext cx="6600825" cy="5276850"/>
          </a:xfrm>
          <a:custGeom>
            <a:avLst/>
            <a:gdLst/>
            <a:ahLst/>
            <a:cxnLst/>
            <a:rect l="l" t="t" r="r" b="b"/>
            <a:pathLst>
              <a:path w="6600825" h="5276850">
                <a:moveTo>
                  <a:pt x="0" y="0"/>
                </a:moveTo>
                <a:lnTo>
                  <a:pt x="6600825" y="0"/>
                </a:lnTo>
                <a:lnTo>
                  <a:pt x="6600825" y="5276850"/>
                </a:lnTo>
                <a:lnTo>
                  <a:pt x="0" y="5276850"/>
                </a:lnTo>
                <a:lnTo>
                  <a:pt x="0" y="0"/>
                </a:lnTo>
                <a:close/>
              </a:path>
            </a:pathLst>
          </a:custGeom>
          <a:blipFill>
            <a:blip r:embed="rId4"/>
            <a:stretch>
              <a:fillRect/>
            </a:stretch>
          </a:blipFill>
        </p:spPr>
      </p:sp>
      <p:sp>
        <p:nvSpPr>
          <p:cNvPr id="5" name="Freeform 5"/>
          <p:cNvSpPr/>
          <p:nvPr/>
        </p:nvSpPr>
        <p:spPr>
          <a:xfrm>
            <a:off x="11489836" y="847725"/>
            <a:ext cx="5495925" cy="5257800"/>
          </a:xfrm>
          <a:custGeom>
            <a:avLst/>
            <a:gdLst/>
            <a:ahLst/>
            <a:cxnLst/>
            <a:rect l="l" t="t" r="r" b="b"/>
            <a:pathLst>
              <a:path w="5495925" h="5257800">
                <a:moveTo>
                  <a:pt x="0" y="0"/>
                </a:moveTo>
                <a:lnTo>
                  <a:pt x="5495925" y="0"/>
                </a:lnTo>
                <a:lnTo>
                  <a:pt x="5495925" y="5257800"/>
                </a:lnTo>
                <a:lnTo>
                  <a:pt x="0" y="5257800"/>
                </a:lnTo>
                <a:lnTo>
                  <a:pt x="0" y="0"/>
                </a:lnTo>
                <a:close/>
              </a:path>
            </a:pathLst>
          </a:custGeom>
          <a:blipFill>
            <a:blip r:embed="rId5"/>
            <a:stretch>
              <a:fillRect/>
            </a:stretch>
          </a:blipFill>
        </p:spPr>
      </p:sp>
      <p:sp>
        <p:nvSpPr>
          <p:cNvPr id="6" name="Freeform 6"/>
          <p:cNvSpPr/>
          <p:nvPr/>
        </p:nvSpPr>
        <p:spPr>
          <a:xfrm>
            <a:off x="13346306" y="6595548"/>
            <a:ext cx="3638550" cy="2038350"/>
          </a:xfrm>
          <a:custGeom>
            <a:avLst/>
            <a:gdLst/>
            <a:ahLst/>
            <a:cxnLst/>
            <a:rect l="l" t="t" r="r" b="b"/>
            <a:pathLst>
              <a:path w="3638550" h="2038350">
                <a:moveTo>
                  <a:pt x="0" y="0"/>
                </a:moveTo>
                <a:lnTo>
                  <a:pt x="3638550" y="0"/>
                </a:lnTo>
                <a:lnTo>
                  <a:pt x="3638550" y="2038350"/>
                </a:lnTo>
                <a:lnTo>
                  <a:pt x="0" y="2038350"/>
                </a:lnTo>
                <a:lnTo>
                  <a:pt x="0" y="0"/>
                </a:lnTo>
                <a:close/>
              </a:path>
            </a:pathLst>
          </a:custGeom>
          <a:blipFill>
            <a:blip r:embed="rId6"/>
            <a:stretch>
              <a:fillRect/>
            </a:stretch>
          </a:blipFill>
        </p:spPr>
      </p:sp>
      <p:sp>
        <p:nvSpPr>
          <p:cNvPr id="7" name="Freeform 7"/>
          <p:cNvSpPr/>
          <p:nvPr/>
        </p:nvSpPr>
        <p:spPr>
          <a:xfrm>
            <a:off x="9144000" y="6633362"/>
            <a:ext cx="3543300" cy="2000250"/>
          </a:xfrm>
          <a:custGeom>
            <a:avLst/>
            <a:gdLst/>
            <a:ahLst/>
            <a:cxnLst/>
            <a:rect l="l" t="t" r="r" b="b"/>
            <a:pathLst>
              <a:path w="3543300" h="2000250">
                <a:moveTo>
                  <a:pt x="0" y="0"/>
                </a:moveTo>
                <a:lnTo>
                  <a:pt x="3543300" y="0"/>
                </a:lnTo>
                <a:lnTo>
                  <a:pt x="3543300" y="2000250"/>
                </a:lnTo>
                <a:lnTo>
                  <a:pt x="0" y="2000250"/>
                </a:lnTo>
                <a:lnTo>
                  <a:pt x="0" y="0"/>
                </a:lnTo>
                <a:close/>
              </a:path>
            </a:pathLst>
          </a:custGeom>
          <a:blipFill>
            <a:blip r:embed="rId7"/>
            <a:stretch>
              <a:fillRect/>
            </a:stretch>
          </a:blipFill>
        </p:spPr>
      </p:sp>
      <p:sp>
        <p:nvSpPr>
          <p:cNvPr id="8" name="Freeform 8"/>
          <p:cNvSpPr/>
          <p:nvPr/>
        </p:nvSpPr>
        <p:spPr>
          <a:xfrm>
            <a:off x="930523" y="8601978"/>
            <a:ext cx="1098318" cy="1146172"/>
          </a:xfrm>
          <a:custGeom>
            <a:avLst/>
            <a:gdLst/>
            <a:ahLst/>
            <a:cxnLst/>
            <a:rect l="l" t="t" r="r" b="b"/>
            <a:pathLst>
              <a:path w="1098318" h="1146172">
                <a:moveTo>
                  <a:pt x="0" y="0"/>
                </a:moveTo>
                <a:lnTo>
                  <a:pt x="1098318" y="0"/>
                </a:lnTo>
                <a:lnTo>
                  <a:pt x="1098318" y="1146171"/>
                </a:lnTo>
                <a:lnTo>
                  <a:pt x="0" y="1146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918491" y="805555"/>
            <a:ext cx="6210300" cy="1462836"/>
          </a:xfrm>
          <a:prstGeom prst="rect">
            <a:avLst/>
          </a:prstGeom>
        </p:spPr>
        <p:txBody>
          <a:bodyPr wrap="square" lIns="0" tIns="0" rIns="0" bIns="0" rtlCol="0" anchor="t">
            <a:spAutoFit/>
          </a:bodyPr>
          <a:lstStyle/>
          <a:p>
            <a:pPr algn="l">
              <a:lnSpc>
                <a:spcPts val="12780"/>
              </a:lnSpc>
            </a:pPr>
            <a:r>
              <a:rPr lang="en-US" sz="7000" dirty="0">
                <a:solidFill>
                  <a:srgbClr val="444A72"/>
                </a:solidFill>
                <a:latin typeface="Open Sans Bold"/>
              </a:rPr>
              <a:t>REMIND</a:t>
            </a:r>
          </a:p>
        </p:txBody>
      </p:sp>
      <p:sp>
        <p:nvSpPr>
          <p:cNvPr id="12" name="TextBox 12"/>
          <p:cNvSpPr txBox="1"/>
          <p:nvPr/>
        </p:nvSpPr>
        <p:spPr>
          <a:xfrm>
            <a:off x="2350169" y="8917889"/>
            <a:ext cx="4338342" cy="514350"/>
          </a:xfrm>
          <a:prstGeom prst="rect">
            <a:avLst/>
          </a:prstGeom>
        </p:spPr>
        <p:txBody>
          <a:bodyPr lIns="0" tIns="0" rIns="0" bIns="0" rtlCol="0" anchor="t">
            <a:spAutoFit/>
          </a:bodyPr>
          <a:lstStyle/>
          <a:p>
            <a:pPr algn="l">
              <a:lnSpc>
                <a:spcPts val="4200"/>
              </a:lnSpc>
            </a:pPr>
            <a:r>
              <a:rPr lang="en-US" sz="2700" dirty="0" err="1">
                <a:solidFill>
                  <a:srgbClr val="000000"/>
                </a:solidFill>
                <a:latin typeface="Open Sans Light"/>
              </a:rPr>
              <a:t>resilienz</a:t>
            </a:r>
            <a:r>
              <a:rPr lang="en-US" sz="2700" dirty="0">
                <a:solidFill>
                  <a:srgbClr val="000000"/>
                </a:solidFill>
                <a:latin typeface="Open Sans Light"/>
              </a:rPr>
              <a:t>-im-</a:t>
            </a:r>
            <a:r>
              <a:rPr lang="en-US" sz="2700" dirty="0" err="1">
                <a:solidFill>
                  <a:srgbClr val="000000"/>
                </a:solidFill>
                <a:latin typeface="Open Sans Light"/>
              </a:rPr>
              <a:t>studium</a:t>
            </a:r>
            <a:r>
              <a:rPr lang="en-US" sz="3000" dirty="0" err="1">
                <a:solidFill>
                  <a:srgbClr val="444A72"/>
                </a:solidFill>
                <a:latin typeface="Open Sans Italics"/>
              </a:rPr>
              <a:t>.</a:t>
            </a:r>
            <a:r>
              <a:rPr lang="en-US" sz="2700" dirty="0" err="1">
                <a:solidFill>
                  <a:srgbClr val="000000"/>
                </a:solidFill>
                <a:latin typeface="Open Sans Light"/>
              </a:rPr>
              <a:t>de</a:t>
            </a:r>
            <a:r>
              <a:rPr lang="en-US" sz="3000" dirty="0">
                <a:solidFill>
                  <a:srgbClr val="444A72"/>
                </a:solidFill>
                <a:latin typeface="Open Sans Italics"/>
              </a:rPr>
              <a:t> </a:t>
            </a:r>
          </a:p>
        </p:txBody>
      </p:sp>
      <p:sp>
        <p:nvSpPr>
          <p:cNvPr id="13" name="TextBox 13"/>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KURSPLATTFORM FÜR RESLIENZ UND MINDFULNESS</a:t>
            </a:r>
          </a:p>
        </p:txBody>
      </p:sp>
      <p:sp>
        <p:nvSpPr>
          <p:cNvPr id="16" name="Foliennummernplatzhalter 15">
            <a:extLst>
              <a:ext uri="{FF2B5EF4-FFF2-40B4-BE49-F238E27FC236}">
                <a16:creationId xmlns:a16="http://schemas.microsoft.com/office/drawing/2014/main" id="{CE90F24C-F2B9-16B1-720D-3332CC1D6B18}"/>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006925"/>
            <a:ext cx="18287276" cy="2277094"/>
          </a:xfrm>
          <a:custGeom>
            <a:avLst/>
            <a:gdLst/>
            <a:ahLst/>
            <a:cxnLst/>
            <a:rect l="l" t="t" r="r" b="b"/>
            <a:pathLst>
              <a:path w="18287276" h="2277094">
                <a:moveTo>
                  <a:pt x="0" y="0"/>
                </a:moveTo>
                <a:lnTo>
                  <a:pt x="18287276" y="0"/>
                </a:lnTo>
                <a:lnTo>
                  <a:pt x="18287276" y="2277094"/>
                </a:lnTo>
                <a:lnTo>
                  <a:pt x="0" y="22770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028700" y="3507076"/>
            <a:ext cx="4886325" cy="3924300"/>
          </a:xfrm>
          <a:custGeom>
            <a:avLst/>
            <a:gdLst/>
            <a:ahLst/>
            <a:cxnLst/>
            <a:rect l="l" t="t" r="r" b="b"/>
            <a:pathLst>
              <a:path w="4886325" h="3924300">
                <a:moveTo>
                  <a:pt x="0" y="0"/>
                </a:moveTo>
                <a:lnTo>
                  <a:pt x="4886325" y="0"/>
                </a:lnTo>
                <a:lnTo>
                  <a:pt x="4886325" y="3924300"/>
                </a:lnTo>
                <a:lnTo>
                  <a:pt x="0" y="3924300"/>
                </a:lnTo>
                <a:lnTo>
                  <a:pt x="0" y="0"/>
                </a:lnTo>
                <a:close/>
              </a:path>
            </a:pathLst>
          </a:custGeom>
          <a:blipFill>
            <a:blip r:embed="rId4"/>
            <a:stretch>
              <a:fillRect/>
            </a:stretch>
          </a:blipFill>
        </p:spPr>
      </p:sp>
      <p:sp>
        <p:nvSpPr>
          <p:cNvPr id="5" name="Freeform 5"/>
          <p:cNvSpPr/>
          <p:nvPr/>
        </p:nvSpPr>
        <p:spPr>
          <a:xfrm>
            <a:off x="11312319" y="847725"/>
            <a:ext cx="5010150" cy="9010650"/>
          </a:xfrm>
          <a:custGeom>
            <a:avLst/>
            <a:gdLst/>
            <a:ahLst/>
            <a:cxnLst/>
            <a:rect l="l" t="t" r="r" b="b"/>
            <a:pathLst>
              <a:path w="5010150" h="9010650">
                <a:moveTo>
                  <a:pt x="0" y="0"/>
                </a:moveTo>
                <a:lnTo>
                  <a:pt x="5010150" y="0"/>
                </a:lnTo>
                <a:lnTo>
                  <a:pt x="5010150" y="9010650"/>
                </a:lnTo>
                <a:lnTo>
                  <a:pt x="0" y="9010650"/>
                </a:lnTo>
                <a:lnTo>
                  <a:pt x="0" y="0"/>
                </a:lnTo>
                <a:close/>
              </a:path>
            </a:pathLst>
          </a:custGeom>
          <a:blipFill>
            <a:blip r:embed="rId5"/>
            <a:stretch>
              <a:fillRect/>
            </a:stretch>
          </a:blipFill>
        </p:spPr>
      </p:sp>
      <p:sp>
        <p:nvSpPr>
          <p:cNvPr id="6" name="Freeform 6"/>
          <p:cNvSpPr/>
          <p:nvPr/>
        </p:nvSpPr>
        <p:spPr>
          <a:xfrm>
            <a:off x="7136559" y="1943005"/>
            <a:ext cx="2952750" cy="5495925"/>
          </a:xfrm>
          <a:custGeom>
            <a:avLst/>
            <a:gdLst/>
            <a:ahLst/>
            <a:cxnLst/>
            <a:rect l="l" t="t" r="r" b="b"/>
            <a:pathLst>
              <a:path w="2952750" h="5495925">
                <a:moveTo>
                  <a:pt x="0" y="0"/>
                </a:moveTo>
                <a:lnTo>
                  <a:pt x="2952750" y="0"/>
                </a:lnTo>
                <a:lnTo>
                  <a:pt x="2952750" y="5495925"/>
                </a:lnTo>
                <a:lnTo>
                  <a:pt x="0" y="5495925"/>
                </a:lnTo>
                <a:lnTo>
                  <a:pt x="0" y="0"/>
                </a:lnTo>
                <a:close/>
              </a:path>
            </a:pathLst>
          </a:custGeom>
          <a:blipFill>
            <a:blip r:embed="rId6"/>
            <a:stretch>
              <a:fillRect/>
            </a:stretch>
          </a:blipFill>
        </p:spPr>
      </p:sp>
      <p:sp>
        <p:nvSpPr>
          <p:cNvPr id="8" name="Freeform 8"/>
          <p:cNvSpPr/>
          <p:nvPr/>
        </p:nvSpPr>
        <p:spPr>
          <a:xfrm>
            <a:off x="1057965" y="8670239"/>
            <a:ext cx="1009650" cy="1009650"/>
          </a:xfrm>
          <a:custGeom>
            <a:avLst/>
            <a:gdLst/>
            <a:ahLst/>
            <a:cxnLst/>
            <a:rect l="l" t="t" r="r" b="b"/>
            <a:pathLst>
              <a:path w="1009650" h="1009650">
                <a:moveTo>
                  <a:pt x="0" y="0"/>
                </a:moveTo>
                <a:lnTo>
                  <a:pt x="1009650" y="0"/>
                </a:lnTo>
                <a:lnTo>
                  <a:pt x="1009650" y="1009650"/>
                </a:lnTo>
                <a:lnTo>
                  <a:pt x="0" y="1009650"/>
                </a:lnTo>
                <a:lnTo>
                  <a:pt x="0" y="0"/>
                </a:lnTo>
                <a:close/>
              </a:path>
            </a:pathLst>
          </a:custGeom>
          <a:blipFill>
            <a:blip r:embed="rId7"/>
            <a:stretch>
              <a:fillRect/>
            </a:stretch>
          </a:blipFill>
        </p:spPr>
      </p:sp>
      <p:sp>
        <p:nvSpPr>
          <p:cNvPr id="13" name="TextBox 10">
            <a:extLst>
              <a:ext uri="{FF2B5EF4-FFF2-40B4-BE49-F238E27FC236}">
                <a16:creationId xmlns:a16="http://schemas.microsoft.com/office/drawing/2014/main" id="{E9A25349-85F9-72C4-6A46-E484250898CC}"/>
              </a:ext>
            </a:extLst>
          </p:cNvPr>
          <p:cNvSpPr txBox="1"/>
          <p:nvPr/>
        </p:nvSpPr>
        <p:spPr>
          <a:xfrm>
            <a:off x="922176" y="805652"/>
            <a:ext cx="6210300" cy="1462836"/>
          </a:xfrm>
          <a:prstGeom prst="rect">
            <a:avLst/>
          </a:prstGeom>
        </p:spPr>
        <p:txBody>
          <a:bodyPr wrap="square" lIns="0" tIns="0" rIns="0" bIns="0" rtlCol="0" anchor="t">
            <a:spAutoFit/>
          </a:bodyPr>
          <a:lstStyle/>
          <a:p>
            <a:pPr algn="l">
              <a:lnSpc>
                <a:spcPts val="12780"/>
              </a:lnSpc>
            </a:pPr>
            <a:r>
              <a:rPr lang="en-US" sz="7000" dirty="0">
                <a:solidFill>
                  <a:srgbClr val="444A72"/>
                </a:solidFill>
                <a:latin typeface="Open Sans Bold"/>
              </a:rPr>
              <a:t>REMIND</a:t>
            </a:r>
          </a:p>
        </p:txBody>
      </p:sp>
      <p:sp>
        <p:nvSpPr>
          <p:cNvPr id="14" name="TextBox 13">
            <a:extLst>
              <a:ext uri="{FF2B5EF4-FFF2-40B4-BE49-F238E27FC236}">
                <a16:creationId xmlns:a16="http://schemas.microsoft.com/office/drawing/2014/main" id="{AA6EBFBA-D636-DC26-0A67-63D78C2564CA}"/>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KURSPLATTFORM FÜR RESLIENZ UND MINDFULNESS</a:t>
            </a:r>
          </a:p>
        </p:txBody>
      </p:sp>
      <p:sp>
        <p:nvSpPr>
          <p:cNvPr id="15" name="TextBox 12">
            <a:extLst>
              <a:ext uri="{FF2B5EF4-FFF2-40B4-BE49-F238E27FC236}">
                <a16:creationId xmlns:a16="http://schemas.microsoft.com/office/drawing/2014/main" id="{EB1DD482-3AEF-1D46-40D3-A0E3BA4CDA42}"/>
              </a:ext>
            </a:extLst>
          </p:cNvPr>
          <p:cNvSpPr txBox="1"/>
          <p:nvPr/>
        </p:nvSpPr>
        <p:spPr>
          <a:xfrm>
            <a:off x="2350169" y="8917889"/>
            <a:ext cx="4338342" cy="514350"/>
          </a:xfrm>
          <a:prstGeom prst="rect">
            <a:avLst/>
          </a:prstGeom>
        </p:spPr>
        <p:txBody>
          <a:bodyPr lIns="0" tIns="0" rIns="0" bIns="0" rtlCol="0" anchor="t">
            <a:spAutoFit/>
          </a:bodyPr>
          <a:lstStyle/>
          <a:p>
            <a:pPr algn="l">
              <a:lnSpc>
                <a:spcPts val="4200"/>
              </a:lnSpc>
            </a:pPr>
            <a:r>
              <a:rPr lang="en-US" sz="2700" dirty="0">
                <a:solidFill>
                  <a:srgbClr val="000000"/>
                </a:solidFill>
                <a:latin typeface="Open Sans Light"/>
              </a:rPr>
              <a:t>@</a:t>
            </a:r>
            <a:r>
              <a:rPr lang="en-US" sz="2700" dirty="0" err="1">
                <a:solidFill>
                  <a:srgbClr val="000000"/>
                </a:solidFill>
                <a:latin typeface="Open Sans Light"/>
              </a:rPr>
              <a:t>resilienz_im_studium</a:t>
            </a:r>
            <a:r>
              <a:rPr lang="en-US" sz="3000" dirty="0">
                <a:solidFill>
                  <a:srgbClr val="444A72"/>
                </a:solidFill>
                <a:latin typeface="Open Sans Italics"/>
              </a:rPr>
              <a:t> </a:t>
            </a:r>
          </a:p>
        </p:txBody>
      </p:sp>
      <p:sp>
        <p:nvSpPr>
          <p:cNvPr id="11" name="Foliennummernplatzhalter 10">
            <a:extLst>
              <a:ext uri="{FF2B5EF4-FFF2-40B4-BE49-F238E27FC236}">
                <a16:creationId xmlns:a16="http://schemas.microsoft.com/office/drawing/2014/main" id="{49EE5AC6-631E-E3D6-E7F6-3DE576E15B0A}"/>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18491" y="3529389"/>
            <a:ext cx="10811794" cy="603242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de-DE" sz="2800" dirty="0">
                <a:solidFill>
                  <a:srgbClr val="000000"/>
                </a:solidFill>
                <a:latin typeface="Open Sans Light"/>
              </a:rPr>
              <a:t>Gut auf eigene Grenzen achten. </a:t>
            </a:r>
          </a:p>
          <a:p>
            <a:pPr marL="342900" indent="-342900">
              <a:buFont typeface="Arial" panose="020B0604020202020204" pitchFamily="34" charset="0"/>
              <a:buChar char="•"/>
            </a:pPr>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Bitte auf Vertraulichkeit bezüglich der </a:t>
            </a:r>
            <a:br>
              <a:rPr lang="de-DE" sz="2800" dirty="0">
                <a:solidFill>
                  <a:srgbClr val="000000"/>
                </a:solidFill>
                <a:latin typeface="Open Sans Light"/>
              </a:rPr>
            </a:br>
            <a:r>
              <a:rPr lang="de-DE" sz="2800" dirty="0">
                <a:solidFill>
                  <a:srgbClr val="000000"/>
                </a:solidFill>
                <a:latin typeface="Open Sans Light"/>
              </a:rPr>
              <a:t>Informationen achten, Gehörtes darf nur </a:t>
            </a:r>
            <a:br>
              <a:rPr lang="de-DE" sz="2800" dirty="0">
                <a:solidFill>
                  <a:srgbClr val="000000"/>
                </a:solidFill>
                <a:latin typeface="Open Sans Light"/>
              </a:rPr>
            </a:br>
            <a:r>
              <a:rPr lang="de-DE" sz="2800" dirty="0">
                <a:solidFill>
                  <a:srgbClr val="000000"/>
                </a:solidFill>
                <a:latin typeface="Open Sans Light"/>
              </a:rPr>
              <a:t>anonymisiert weitergegeben werden. </a:t>
            </a:r>
          </a:p>
          <a:p>
            <a:pPr marL="342900" indent="-342900">
              <a:buFont typeface="Arial" panose="020B0604020202020204" pitchFamily="34" charset="0"/>
              <a:buChar char="•"/>
            </a:pPr>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Die Tandems haben mehrere Sitzungen </a:t>
            </a:r>
            <a:br>
              <a:rPr lang="de-DE" sz="2800" dirty="0">
                <a:solidFill>
                  <a:srgbClr val="000000"/>
                </a:solidFill>
                <a:latin typeface="Open Sans Light"/>
              </a:rPr>
            </a:br>
            <a:r>
              <a:rPr lang="de-DE" sz="2800" dirty="0">
                <a:solidFill>
                  <a:srgbClr val="000000"/>
                </a:solidFill>
                <a:latin typeface="Open Sans Light"/>
              </a:rPr>
              <a:t>miteinander. Bitte deshalb die 2 h dabei bleiben.</a:t>
            </a:r>
          </a:p>
          <a:p>
            <a:pPr marL="342900" indent="-342900">
              <a:buFont typeface="Arial" panose="020B0604020202020204" pitchFamily="34" charset="0"/>
              <a:buChar char="•"/>
            </a:pPr>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Bitte in der Tandemarbeit die Empathie trainieren, d.h. ich versetze mich hinein, verfolge den Prozess, den mein Gegenüber durchläuft. Vermeidet dabei so gut es geht, zu bewerten (z.B. zuzustimmen), in Mitleid zu gehen oder aber die Ausführungen mit eigenen Erlebnissen zu vergleichen. </a:t>
            </a:r>
          </a:p>
        </p:txBody>
      </p:sp>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429750"/>
          </a:xfrm>
          <a:prstGeom prst="rect">
            <a:avLst/>
          </a:prstGeom>
        </p:spPr>
        <p:txBody>
          <a:bodyPr wrap="square" lIns="0" tIns="0" rIns="0" bIns="0" rtlCol="0" anchor="t">
            <a:spAutoFit/>
          </a:bodyPr>
          <a:lstStyle/>
          <a:p>
            <a:pPr algn="l">
              <a:lnSpc>
                <a:spcPts val="12780"/>
              </a:lnSpc>
            </a:pPr>
            <a:r>
              <a:rPr lang="de-DE" sz="6000" dirty="0">
                <a:solidFill>
                  <a:srgbClr val="444A72"/>
                </a:solidFill>
                <a:latin typeface="Open Sans Bold"/>
              </a:rPr>
              <a:t>Kurz vorab</a:t>
            </a:r>
            <a:endParaRPr lang="en-US" sz="6000" dirty="0">
              <a:solidFill>
                <a:srgbClr val="444A72"/>
              </a:solidFill>
              <a:latin typeface="Open Sans Bold"/>
            </a:endParaRP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SELBSTFÜRSORGE-ABEND</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2" name="Grafik 1" descr="Ein Bild, das Text, drinnen, Gerät, Kompass enthält.&#10;&#10;Automatisch generierte Beschreibung">
            <a:extLst>
              <a:ext uri="{FF2B5EF4-FFF2-40B4-BE49-F238E27FC236}">
                <a16:creationId xmlns:a16="http://schemas.microsoft.com/office/drawing/2014/main" id="{B52BEE13-162F-76BD-6E69-C8459FA8C4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382" t="-717" r="-44269" b="-170"/>
          <a:stretch/>
        </p:blipFill>
        <p:spPr>
          <a:xfrm>
            <a:off x="11730285" y="1531731"/>
            <a:ext cx="11685131" cy="8763848"/>
          </a:xfrm>
          <a:prstGeom prst="rect">
            <a:avLst/>
          </a:prstGeom>
        </p:spPr>
      </p:pic>
      <p:sp>
        <p:nvSpPr>
          <p:cNvPr id="3" name="Textfeld 2">
            <a:extLst>
              <a:ext uri="{FF2B5EF4-FFF2-40B4-BE49-F238E27FC236}">
                <a16:creationId xmlns:a16="http://schemas.microsoft.com/office/drawing/2014/main" id="{6F3AECBD-1156-4B07-9DAA-040D9C55C4AD}"/>
              </a:ext>
            </a:extLst>
          </p:cNvPr>
          <p:cNvSpPr txBox="1"/>
          <p:nvPr/>
        </p:nvSpPr>
        <p:spPr bwMode="gray">
          <a:xfrm>
            <a:off x="16611600" y="1217225"/>
            <a:ext cx="10849188" cy="246221"/>
          </a:xfrm>
          <a:prstGeom prst="rect">
            <a:avLst/>
          </a:prstGeom>
          <a:noFill/>
        </p:spPr>
        <p:txBody>
          <a:bodyPr wrap="square">
            <a:spAutoFit/>
          </a:bodyPr>
          <a:lstStyle>
            <a:defPPr>
              <a:defRPr lang="de-DE"/>
            </a:defPPr>
            <a:lvl1pPr marL="171450" indent="-171450" defTabSz="457200">
              <a:lnSpc>
                <a:spcPct val="100000"/>
              </a:lnSpc>
              <a:spcBef>
                <a:spcPts val="200"/>
              </a:spcBef>
              <a:spcAft>
                <a:spcPts val="200"/>
              </a:spcAft>
              <a:buClr>
                <a:srgbClr val="4C7C9E"/>
              </a:buClr>
              <a:buFont typeface="Arial" panose="020B0604020202020204" pitchFamily="34" charset="0"/>
              <a:buChar char="•"/>
              <a:defRPr sz="1400" kern="0">
                <a:solidFill>
                  <a:srgbClr val="444444"/>
                </a:solidFill>
                <a:latin typeface="Porsche Next TT"/>
              </a:defRPr>
            </a:lvl1pPr>
            <a:lvl3pPr marL="180000" lvl="2" indent="0">
              <a:buNone/>
              <a:defRPr sz="1600"/>
            </a:lvl3pPr>
          </a:lstStyle>
          <a:p>
            <a:pPr marL="0" indent="0">
              <a:buNone/>
            </a:pP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metaFox</a:t>
            </a: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deep</a:t>
            </a: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pictures</a:t>
            </a: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69814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18491" y="3529389"/>
            <a:ext cx="10359109" cy="603242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de-DE" sz="2800" dirty="0">
                <a:solidFill>
                  <a:srgbClr val="000000"/>
                </a:solidFill>
                <a:latin typeface="Open Sans Light"/>
              </a:rPr>
              <a:t>„freundlicher und mitfühlender Umgang mit sich selbst“ (Metapher: sich selber guter Freund/gute Freundin sein)</a:t>
            </a:r>
          </a:p>
          <a:p>
            <a:pPr marL="342900" indent="-342900">
              <a:buFont typeface="Arial" panose="020B0604020202020204" pitchFamily="34" charset="0"/>
              <a:buChar char="•"/>
            </a:pPr>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Eine der Grundhaltung der Selbstfürsorge lautet: „Ich bin es wert, gut mit mir umzugehen und darauf zu achten, dass andere gut mit mir umgehen.“ </a:t>
            </a:r>
          </a:p>
          <a:p>
            <a:pPr marL="342900" indent="-342900">
              <a:buFont typeface="Arial" panose="020B0604020202020204" pitchFamily="34" charset="0"/>
              <a:buChar char="•"/>
            </a:pPr>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Gerade in „turbulenten Zeiten“ ist Selbstfürsorge besonders wichtig. Oft ist es schwer, die eigenen Grenzen der Belastbarkeit wahrzunehmen, gelegentlich zeigt es uns erst der Körper. </a:t>
            </a:r>
          </a:p>
          <a:p>
            <a:pPr marL="342900" indent="-342900">
              <a:buFont typeface="Arial" panose="020B0604020202020204" pitchFamily="34" charset="0"/>
              <a:buChar char="•"/>
            </a:pPr>
            <a:endParaRPr lang="de-DE" sz="2800" dirty="0">
              <a:solidFill>
                <a:srgbClr val="000000"/>
              </a:solidFill>
              <a:latin typeface="Open Sans Light"/>
            </a:endParaRPr>
          </a:p>
          <a:p>
            <a:endParaRPr lang="de-DE" sz="2800" dirty="0">
              <a:solidFill>
                <a:srgbClr val="000000"/>
              </a:solidFill>
              <a:latin typeface="Open Sans Light"/>
            </a:endParaRPr>
          </a:p>
          <a:p>
            <a:r>
              <a:rPr lang="de-DE" sz="2800" i="1" dirty="0">
                <a:solidFill>
                  <a:srgbClr val="444A72"/>
                </a:solidFill>
                <a:latin typeface="Open Sans Light"/>
              </a:rPr>
              <a:t>Welche körperlichen Zeichen gibt es?</a:t>
            </a:r>
          </a:p>
        </p:txBody>
      </p:sp>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429750"/>
          </a:xfrm>
          <a:prstGeom prst="rect">
            <a:avLst/>
          </a:prstGeom>
        </p:spPr>
        <p:txBody>
          <a:bodyPr wrap="square" lIns="0" tIns="0" rIns="0" bIns="0" rtlCol="0" anchor="t">
            <a:spAutoFit/>
          </a:bodyPr>
          <a:lstStyle/>
          <a:p>
            <a:pPr algn="l">
              <a:lnSpc>
                <a:spcPts val="12780"/>
              </a:lnSpc>
            </a:pPr>
            <a:r>
              <a:rPr lang="de-DE" sz="6000" dirty="0">
                <a:solidFill>
                  <a:srgbClr val="444A72"/>
                </a:solidFill>
                <a:latin typeface="Open Sans Bold"/>
              </a:rPr>
              <a:t>Was ist Selbstfürsorge?</a:t>
            </a:r>
            <a:endParaRPr lang="en-US" sz="6000" dirty="0">
              <a:solidFill>
                <a:srgbClr val="444A72"/>
              </a:solidFill>
              <a:latin typeface="Open Sans Bold"/>
            </a:endParaRP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SELBSTFÜRSORGE-ABEND</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3" name="Textfeld 2">
            <a:extLst>
              <a:ext uri="{FF2B5EF4-FFF2-40B4-BE49-F238E27FC236}">
                <a16:creationId xmlns:a16="http://schemas.microsoft.com/office/drawing/2014/main" id="{6F3AECBD-1156-4B07-9DAA-040D9C55C4AD}"/>
              </a:ext>
            </a:extLst>
          </p:cNvPr>
          <p:cNvSpPr txBox="1"/>
          <p:nvPr/>
        </p:nvSpPr>
        <p:spPr bwMode="gray">
          <a:xfrm>
            <a:off x="17369509" y="1219866"/>
            <a:ext cx="10849188" cy="246221"/>
          </a:xfrm>
          <a:prstGeom prst="rect">
            <a:avLst/>
          </a:prstGeom>
          <a:noFill/>
        </p:spPr>
        <p:txBody>
          <a:bodyPr wrap="square">
            <a:spAutoFit/>
          </a:bodyPr>
          <a:lstStyle>
            <a:defPPr>
              <a:defRPr lang="de-DE"/>
            </a:defPPr>
            <a:lvl1pPr marL="171450" indent="-171450" defTabSz="457200">
              <a:lnSpc>
                <a:spcPct val="100000"/>
              </a:lnSpc>
              <a:spcBef>
                <a:spcPts val="200"/>
              </a:spcBef>
              <a:spcAft>
                <a:spcPts val="200"/>
              </a:spcAft>
              <a:buClr>
                <a:srgbClr val="4C7C9E"/>
              </a:buClr>
              <a:buFont typeface="Arial" panose="020B0604020202020204" pitchFamily="34" charset="0"/>
              <a:buChar char="•"/>
              <a:defRPr sz="1400" kern="0">
                <a:solidFill>
                  <a:srgbClr val="444444"/>
                </a:solidFill>
                <a:latin typeface="Porsche Next TT"/>
              </a:defRPr>
            </a:lvl1pPr>
            <a:lvl3pPr marL="180000" lvl="2" indent="0">
              <a:buNone/>
              <a:defRPr sz="1600"/>
            </a:lvl3pPr>
          </a:lstStyle>
          <a:p>
            <a:pPr marL="0" indent="0">
              <a:buNone/>
            </a:pP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canva.com</a:t>
            </a: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5" name="Freeform 5">
            <a:extLst>
              <a:ext uri="{FF2B5EF4-FFF2-40B4-BE49-F238E27FC236}">
                <a16:creationId xmlns:a16="http://schemas.microsoft.com/office/drawing/2014/main" id="{035483C4-1D2A-1126-58BC-EFDF4487D0F2}"/>
              </a:ext>
            </a:extLst>
          </p:cNvPr>
          <p:cNvSpPr/>
          <p:nvPr/>
        </p:nvSpPr>
        <p:spPr>
          <a:xfrm>
            <a:off x="11730285" y="1591437"/>
            <a:ext cx="6557715" cy="8695563"/>
          </a:xfrm>
          <a:custGeom>
            <a:avLst/>
            <a:gdLst/>
            <a:ahLst/>
            <a:cxnLst/>
            <a:rect l="l" t="t" r="r" b="b"/>
            <a:pathLst>
              <a:path w="6557715" h="8695563">
                <a:moveTo>
                  <a:pt x="0" y="0"/>
                </a:moveTo>
                <a:lnTo>
                  <a:pt x="6557715" y="0"/>
                </a:lnTo>
                <a:lnTo>
                  <a:pt x="6557715" y="8695563"/>
                </a:lnTo>
                <a:lnTo>
                  <a:pt x="0" y="8695563"/>
                </a:lnTo>
                <a:lnTo>
                  <a:pt x="0" y="0"/>
                </a:lnTo>
                <a:close/>
              </a:path>
            </a:pathLst>
          </a:custGeom>
          <a:blipFill>
            <a:blip r:embed="rId4"/>
            <a:stretch>
              <a:fillRect t="-21025" r="-25494" b="-21046"/>
            </a:stretch>
          </a:blipFill>
        </p:spPr>
      </p:sp>
    </p:spTree>
    <p:extLst>
      <p:ext uri="{BB962C8B-B14F-4D97-AF65-F5344CB8AC3E}">
        <p14:creationId xmlns:p14="http://schemas.microsoft.com/office/powerpoint/2010/main" val="225359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18491" y="3529389"/>
            <a:ext cx="10359109" cy="603242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de-DE" sz="2800" dirty="0">
                <a:solidFill>
                  <a:srgbClr val="000000"/>
                </a:solidFill>
                <a:latin typeface="Open Sans Light"/>
              </a:rPr>
              <a:t>„freundlicher und mitfühlender Umgang mit sich selbst“ (Metapher: sich selber guter Freund/gute Freundin sein)</a:t>
            </a:r>
          </a:p>
          <a:p>
            <a:pPr marL="342900" indent="-342900">
              <a:buFont typeface="Arial" panose="020B0604020202020204" pitchFamily="34" charset="0"/>
              <a:buChar char="•"/>
            </a:pPr>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Eine der Grundhaltung der Selbstfürsorge lautet: „Ich bin es wert, gut mit mir umzugehen und darauf zu achten, dass andere gut mit mir umgehen.“ </a:t>
            </a:r>
          </a:p>
          <a:p>
            <a:pPr marL="342900" indent="-342900">
              <a:buFont typeface="Arial" panose="020B0604020202020204" pitchFamily="34" charset="0"/>
              <a:buChar char="•"/>
            </a:pPr>
            <a:endParaRPr lang="de-DE" sz="2800" dirty="0">
              <a:solidFill>
                <a:srgbClr val="000000"/>
              </a:solidFill>
              <a:latin typeface="Open Sans Light"/>
            </a:endParaRPr>
          </a:p>
          <a:p>
            <a:pPr marL="342900" indent="-342900">
              <a:buFont typeface="Arial" panose="020B0604020202020204" pitchFamily="34" charset="0"/>
              <a:buChar char="•"/>
            </a:pPr>
            <a:r>
              <a:rPr lang="de-DE" sz="2800" dirty="0">
                <a:solidFill>
                  <a:srgbClr val="000000"/>
                </a:solidFill>
                <a:latin typeface="Open Sans Light"/>
              </a:rPr>
              <a:t>Gerade in „turbulenten Zeiten“ ist Selbstfürsorge besonders wichtig. Oft ist es schwer, die eigenen Grenzen der Belastbarkeit wahrzunehmen, gelegentlich zeigt es uns erst der Körper. </a:t>
            </a:r>
          </a:p>
          <a:p>
            <a:pPr marL="342900" indent="-342900">
              <a:buFont typeface="Arial" panose="020B0604020202020204" pitchFamily="34" charset="0"/>
              <a:buChar char="•"/>
            </a:pPr>
            <a:endParaRPr lang="de-DE" sz="2800" dirty="0">
              <a:solidFill>
                <a:srgbClr val="000000"/>
              </a:solidFill>
              <a:latin typeface="Open Sans Light"/>
            </a:endParaRPr>
          </a:p>
          <a:p>
            <a:endParaRPr lang="de-DE" sz="2800" dirty="0">
              <a:solidFill>
                <a:srgbClr val="000000"/>
              </a:solidFill>
              <a:latin typeface="Open Sans Light"/>
            </a:endParaRPr>
          </a:p>
          <a:p>
            <a:r>
              <a:rPr lang="de-DE" sz="2800" i="1" dirty="0">
                <a:solidFill>
                  <a:srgbClr val="444A72"/>
                </a:solidFill>
                <a:latin typeface="Open Sans Light"/>
              </a:rPr>
              <a:t>Welche körperlichen Zeichen gibt es? Wie zeigt es sich seelisch?</a:t>
            </a:r>
          </a:p>
        </p:txBody>
      </p:sp>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429750"/>
          </a:xfrm>
          <a:prstGeom prst="rect">
            <a:avLst/>
          </a:prstGeom>
        </p:spPr>
        <p:txBody>
          <a:bodyPr wrap="square" lIns="0" tIns="0" rIns="0" bIns="0" rtlCol="0" anchor="t">
            <a:spAutoFit/>
          </a:bodyPr>
          <a:lstStyle/>
          <a:p>
            <a:pPr algn="l">
              <a:lnSpc>
                <a:spcPts val="12780"/>
              </a:lnSpc>
            </a:pPr>
            <a:r>
              <a:rPr lang="de-DE" sz="6000" dirty="0">
                <a:solidFill>
                  <a:srgbClr val="444A72"/>
                </a:solidFill>
                <a:latin typeface="Open Sans Bold"/>
              </a:rPr>
              <a:t>Was ist Selbstfürsorge?</a:t>
            </a:r>
            <a:endParaRPr lang="en-US" sz="6000" dirty="0">
              <a:solidFill>
                <a:srgbClr val="444A72"/>
              </a:solidFill>
              <a:latin typeface="Open Sans Bold"/>
            </a:endParaRP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SELBSTFÜRSORGE-ABEND</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8</a:t>
            </a:fld>
            <a:endParaRPr lang="en-US" dirty="0"/>
          </a:p>
        </p:txBody>
      </p:sp>
      <p:sp>
        <p:nvSpPr>
          <p:cNvPr id="5" name="Freeform 5">
            <a:extLst>
              <a:ext uri="{FF2B5EF4-FFF2-40B4-BE49-F238E27FC236}">
                <a16:creationId xmlns:a16="http://schemas.microsoft.com/office/drawing/2014/main" id="{035483C4-1D2A-1126-58BC-EFDF4487D0F2}"/>
              </a:ext>
            </a:extLst>
          </p:cNvPr>
          <p:cNvSpPr/>
          <p:nvPr/>
        </p:nvSpPr>
        <p:spPr>
          <a:xfrm>
            <a:off x="11730285" y="1591437"/>
            <a:ext cx="6557715" cy="8695563"/>
          </a:xfrm>
          <a:custGeom>
            <a:avLst/>
            <a:gdLst/>
            <a:ahLst/>
            <a:cxnLst/>
            <a:rect l="l" t="t" r="r" b="b"/>
            <a:pathLst>
              <a:path w="6557715" h="8695563">
                <a:moveTo>
                  <a:pt x="0" y="0"/>
                </a:moveTo>
                <a:lnTo>
                  <a:pt x="6557715" y="0"/>
                </a:lnTo>
                <a:lnTo>
                  <a:pt x="6557715" y="8695563"/>
                </a:lnTo>
                <a:lnTo>
                  <a:pt x="0" y="8695563"/>
                </a:lnTo>
                <a:lnTo>
                  <a:pt x="0" y="0"/>
                </a:lnTo>
                <a:close/>
              </a:path>
            </a:pathLst>
          </a:custGeom>
          <a:blipFill>
            <a:blip r:embed="rId4"/>
            <a:stretch>
              <a:fillRect t="-21025" r="-25494" b="-21046"/>
            </a:stretch>
          </a:blipFill>
        </p:spPr>
      </p:sp>
      <p:sp>
        <p:nvSpPr>
          <p:cNvPr id="2" name="Textfeld 1">
            <a:extLst>
              <a:ext uri="{FF2B5EF4-FFF2-40B4-BE49-F238E27FC236}">
                <a16:creationId xmlns:a16="http://schemas.microsoft.com/office/drawing/2014/main" id="{70C4A910-494D-A73E-DFE4-949FB92B403E}"/>
              </a:ext>
            </a:extLst>
          </p:cNvPr>
          <p:cNvSpPr txBox="1"/>
          <p:nvPr/>
        </p:nvSpPr>
        <p:spPr bwMode="gray">
          <a:xfrm>
            <a:off x="17369509" y="1219866"/>
            <a:ext cx="10849188" cy="246221"/>
          </a:xfrm>
          <a:prstGeom prst="rect">
            <a:avLst/>
          </a:prstGeom>
          <a:noFill/>
        </p:spPr>
        <p:txBody>
          <a:bodyPr wrap="square">
            <a:spAutoFit/>
          </a:bodyPr>
          <a:lstStyle>
            <a:defPPr>
              <a:defRPr lang="de-DE"/>
            </a:defPPr>
            <a:lvl1pPr marL="171450" indent="-171450" defTabSz="457200">
              <a:lnSpc>
                <a:spcPct val="100000"/>
              </a:lnSpc>
              <a:spcBef>
                <a:spcPts val="200"/>
              </a:spcBef>
              <a:spcAft>
                <a:spcPts val="200"/>
              </a:spcAft>
              <a:buClr>
                <a:srgbClr val="4C7C9E"/>
              </a:buClr>
              <a:buFont typeface="Arial" panose="020B0604020202020204" pitchFamily="34" charset="0"/>
              <a:buChar char="•"/>
              <a:defRPr sz="1400" kern="0">
                <a:solidFill>
                  <a:srgbClr val="444444"/>
                </a:solidFill>
                <a:latin typeface="Porsche Next TT"/>
              </a:defRPr>
            </a:lvl1pPr>
            <a:lvl3pPr marL="180000" lvl="2" indent="0">
              <a:buNone/>
              <a:defRPr sz="1600"/>
            </a:lvl3pPr>
          </a:lstStyle>
          <a:p>
            <a:pPr marL="0" indent="0">
              <a:buNone/>
            </a:pP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canva.com</a:t>
            </a: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34799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FEB"/>
        </a:solidFill>
        <a:effectLst/>
      </p:bgPr>
    </p:bg>
    <p:spTree>
      <p:nvGrpSpPr>
        <p:cNvPr id="1" name=""/>
        <p:cNvGrpSpPr/>
        <p:nvPr/>
      </p:nvGrpSpPr>
      <p:grpSpPr>
        <a:xfrm>
          <a:off x="0" y="0"/>
          <a:ext cx="0" cy="0"/>
          <a:chOff x="0" y="0"/>
          <a:chExt cx="0" cy="0"/>
        </a:xfrm>
      </p:grpSpPr>
      <p:sp>
        <p:nvSpPr>
          <p:cNvPr id="14" name="TextBox 10">
            <a:extLst>
              <a:ext uri="{FF2B5EF4-FFF2-40B4-BE49-F238E27FC236}">
                <a16:creationId xmlns:a16="http://schemas.microsoft.com/office/drawing/2014/main" id="{D39CC892-8E49-775C-8304-34BEA25E997B}"/>
              </a:ext>
            </a:extLst>
          </p:cNvPr>
          <p:cNvSpPr txBox="1"/>
          <p:nvPr/>
        </p:nvSpPr>
        <p:spPr>
          <a:xfrm>
            <a:off x="918491" y="751212"/>
            <a:ext cx="10811794"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Kennt ihr das auch?</a:t>
            </a:r>
            <a:endParaRPr lang="en-US" sz="7000" dirty="0">
              <a:solidFill>
                <a:srgbClr val="444A72"/>
              </a:solidFill>
              <a:latin typeface="Open Sans Bold"/>
            </a:endParaRPr>
          </a:p>
        </p:txBody>
      </p:sp>
      <p:sp>
        <p:nvSpPr>
          <p:cNvPr id="15" name="TextBox 13">
            <a:extLst>
              <a:ext uri="{FF2B5EF4-FFF2-40B4-BE49-F238E27FC236}">
                <a16:creationId xmlns:a16="http://schemas.microsoft.com/office/drawing/2014/main" id="{143C1176-2817-3798-2D0D-BE09854DCCFF}"/>
              </a:ext>
            </a:extLst>
          </p:cNvPr>
          <p:cNvSpPr txBox="1"/>
          <p:nvPr/>
        </p:nvSpPr>
        <p:spPr>
          <a:xfrm>
            <a:off x="1028700" y="727195"/>
            <a:ext cx="10020302" cy="374013"/>
          </a:xfrm>
          <a:prstGeom prst="rect">
            <a:avLst/>
          </a:prstGeom>
        </p:spPr>
        <p:txBody>
          <a:bodyPr wrap="square" lIns="0" tIns="0" rIns="0" bIns="0" rtlCol="0" anchor="t">
            <a:spAutoFit/>
          </a:bodyPr>
          <a:lstStyle/>
          <a:p>
            <a:pPr>
              <a:lnSpc>
                <a:spcPts val="3219"/>
              </a:lnSpc>
            </a:pPr>
            <a:r>
              <a:rPr lang="en-US" sz="2000" spc="479" dirty="0">
                <a:solidFill>
                  <a:srgbClr val="444A72"/>
                </a:solidFill>
                <a:latin typeface="Open Sans"/>
              </a:rPr>
              <a:t>SELBSTFÜRSORGE-ABEND</a:t>
            </a:r>
          </a:p>
        </p:txBody>
      </p:sp>
      <p:sp>
        <p:nvSpPr>
          <p:cNvPr id="7" name="Foliennummernplatzhalter 6">
            <a:extLst>
              <a:ext uri="{FF2B5EF4-FFF2-40B4-BE49-F238E27FC236}">
                <a16:creationId xmlns:a16="http://schemas.microsoft.com/office/drawing/2014/main" id="{5E35862F-5E03-3C09-F7DE-7A3AD03F3B77}"/>
              </a:ext>
            </a:extLst>
          </p:cNvPr>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2" name="Picture 2" descr="Die Kraft der Achtsamkeit - wie Selbstfürsorge in helfenden Berufen gelingt  - Akademie für Achtsamkeit - Dipl.-Psych. Ulrike Juchmann">
            <a:extLst>
              <a:ext uri="{FF2B5EF4-FFF2-40B4-BE49-F238E27FC236}">
                <a16:creationId xmlns:a16="http://schemas.microsoft.com/office/drawing/2014/main" id="{D26AB8B7-10DF-E48E-8D7E-2A23603F2B2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8699" y="2304284"/>
            <a:ext cx="10709887" cy="7639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8A464D25-7629-00C0-7DBC-F0BDB3B5258D}"/>
              </a:ext>
            </a:extLst>
          </p:cNvPr>
          <p:cNvSpPr txBox="1"/>
          <p:nvPr/>
        </p:nvSpPr>
        <p:spPr bwMode="gray">
          <a:xfrm>
            <a:off x="11963400" y="9695873"/>
            <a:ext cx="10849188" cy="246221"/>
          </a:xfrm>
          <a:prstGeom prst="rect">
            <a:avLst/>
          </a:prstGeom>
          <a:noFill/>
        </p:spPr>
        <p:txBody>
          <a:bodyPr wrap="square">
            <a:spAutoFit/>
          </a:bodyPr>
          <a:lstStyle>
            <a:defPPr>
              <a:defRPr lang="de-DE"/>
            </a:defPPr>
            <a:lvl1pPr marL="171450" indent="-171450" defTabSz="457200">
              <a:lnSpc>
                <a:spcPct val="100000"/>
              </a:lnSpc>
              <a:spcBef>
                <a:spcPts val="200"/>
              </a:spcBef>
              <a:spcAft>
                <a:spcPts val="200"/>
              </a:spcAft>
              <a:buClr>
                <a:srgbClr val="4C7C9E"/>
              </a:buClr>
              <a:buFont typeface="Arial" panose="020B0604020202020204" pitchFamily="34" charset="0"/>
              <a:buChar char="•"/>
              <a:defRPr sz="1400" kern="0">
                <a:solidFill>
                  <a:srgbClr val="444444"/>
                </a:solidFill>
                <a:latin typeface="Porsche Next TT"/>
              </a:defRPr>
            </a:lvl1pPr>
            <a:lvl3pPr marL="180000" lvl="2" indent="0">
              <a:buNone/>
              <a:defRPr sz="1600"/>
            </a:lvl3pPr>
          </a:lstStyle>
          <a:p>
            <a:pPr marL="0" indent="0">
              <a:buNone/>
            </a:pP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(Ulrike </a:t>
            </a:r>
            <a:r>
              <a:rPr lang="de-DE"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Juchmann</a:t>
            </a:r>
            <a:r>
              <a:rPr lang="de-DE"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53982539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1415</Words>
  <Application>Microsoft Macintosh PowerPoint</Application>
  <PresentationFormat>Benutzerdefiniert</PresentationFormat>
  <Paragraphs>209</Paragraphs>
  <Slides>23</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Calibri</vt:lpstr>
      <vt:lpstr>Open Sans Bold</vt:lpstr>
      <vt:lpstr>Wingdings</vt:lpstr>
      <vt:lpstr>Moontime</vt:lpstr>
      <vt:lpstr>Open Sans Italics</vt:lpstr>
      <vt:lpstr>Open Sans Light</vt:lpstr>
      <vt:lpstr>Arial</vt:lpstr>
      <vt:lpstr>Open Sans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ReMind-Workshop (Prüfungs)stress.pdf</dc:title>
  <cp:lastModifiedBy>Joana Scheppe</cp:lastModifiedBy>
  <cp:revision>17</cp:revision>
  <dcterms:created xsi:type="dcterms:W3CDTF">2006-08-16T00:00:00Z</dcterms:created>
  <dcterms:modified xsi:type="dcterms:W3CDTF">2023-06-16T09:26:35Z</dcterms:modified>
  <dc:identifier>DAFlmIFHdi4</dc:identifier>
</cp:coreProperties>
</file>