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303" r:id="rId3"/>
    <p:sldId id="304" r:id="rId4"/>
    <p:sldId id="305" r:id="rId5"/>
    <p:sldId id="302" r:id="rId6"/>
    <p:sldId id="306" r:id="rId7"/>
    <p:sldId id="307" r:id="rId8"/>
    <p:sldId id="308" r:id="rId9"/>
    <p:sldId id="319" r:id="rId10"/>
    <p:sldId id="257" r:id="rId11"/>
    <p:sldId id="258" r:id="rId12"/>
    <p:sldId id="269" r:id="rId13"/>
    <p:sldId id="310" r:id="rId14"/>
    <p:sldId id="311" r:id="rId15"/>
    <p:sldId id="313" r:id="rId16"/>
    <p:sldId id="326" r:id="rId17"/>
    <p:sldId id="312" r:id="rId18"/>
    <p:sldId id="314" r:id="rId19"/>
    <p:sldId id="315" r:id="rId20"/>
    <p:sldId id="316" r:id="rId21"/>
    <p:sldId id="318" r:id="rId22"/>
    <p:sldId id="321" r:id="rId23"/>
    <p:sldId id="325" r:id="rId24"/>
    <p:sldId id="324" r:id="rId25"/>
    <p:sldId id="323" r:id="rId26"/>
    <p:sldId id="320" r:id="rId27"/>
    <p:sldId id="261" r:id="rId28"/>
    <p:sldId id="322" r:id="rId29"/>
    <p:sldId id="292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ontime" pitchFamily="2" charset="0"/>
      <p:regular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pitchFamily="34" charset="0"/>
      <p:regular r:id="rId41"/>
      <p:bold r:id="rId42"/>
    </p:embeddedFont>
    <p:embeddedFont>
      <p:font typeface="Open Sans Italics" panose="020B0606030504020204" pitchFamily="34" charset="0"/>
      <p:regular r:id="rId43"/>
      <p:italic r:id="rId44"/>
    </p:embeddedFont>
    <p:embeddedFont>
      <p:font typeface="Open Sans Light" panose="020B0306030504020204" pitchFamily="3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FD"/>
    <a:srgbClr val="F1EFEC"/>
    <a:srgbClr val="F8F5EC"/>
    <a:srgbClr val="D4E5EF"/>
    <a:srgbClr val="E5DED5"/>
    <a:srgbClr val="F3EEE5"/>
    <a:srgbClr val="F8F5EB"/>
    <a:srgbClr val="E4DED5"/>
    <a:srgbClr val="44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6543" autoAdjust="0"/>
  </p:normalViewPr>
  <p:slideViewPr>
    <p:cSldViewPr>
      <p:cViewPr>
        <p:scale>
          <a:sx n="72" d="100"/>
          <a:sy n="72" d="100"/>
        </p:scale>
        <p:origin x="760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10294-516A-2A4F-B7F4-70885C45DDBC}" type="datetimeFigureOut">
              <a:rPr lang="de-DE" smtClean="0"/>
              <a:t>16.06.23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8755-8BCF-6A40-A9B2-15CA0EA57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23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2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 alle Workshops hinweg: 32 Anmeldungen </a:t>
            </a:r>
          </a:p>
          <a:p>
            <a:endParaRPr lang="de-DE" dirty="0"/>
          </a:p>
          <a:p>
            <a:r>
              <a:rPr lang="de-DE" dirty="0"/>
              <a:t>Bei den Workshops zw. 8 und 12 TN </a:t>
            </a:r>
            <a:r>
              <a:rPr lang="de-DE" dirty="0">
                <a:sym typeface="Wingdings" pitchFamily="2" charset="2"/>
              </a:rPr>
              <a:t> Aber </a:t>
            </a:r>
            <a:r>
              <a:rPr lang="de-DE" dirty="0" err="1">
                <a:sym typeface="Wingdings" pitchFamily="2" charset="2"/>
              </a:rPr>
              <a:t>eigl</a:t>
            </a:r>
            <a:r>
              <a:rPr lang="de-DE" dirty="0">
                <a:sym typeface="Wingdings" pitchFamily="2" charset="2"/>
              </a:rPr>
              <a:t> 14/15 Anmeldungen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5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Anschluss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1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1200" b="1" dirty="0"/>
              <a:t>HINTERGRUND</a:t>
            </a:r>
          </a:p>
          <a:p>
            <a:pPr>
              <a:buFont typeface="Wingdings" pitchFamily="2" charset="2"/>
              <a:buChar char="à"/>
            </a:pPr>
            <a:endParaRPr lang="de-DE" sz="1200" b="1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Pilotprojekte: </a:t>
            </a:r>
            <a:r>
              <a:rPr lang="de-DE" sz="1200" dirty="0"/>
              <a:t>2 Lehrangebote zu den Themen Achtsamkeit und Resilienz / Burnout-Prävention (</a:t>
            </a:r>
            <a:r>
              <a:rPr lang="de-DE" sz="1200" i="1" dirty="0"/>
              <a:t>Pandemiebedingte Lernrückstände</a:t>
            </a:r>
            <a:r>
              <a:rPr lang="de-DE" sz="1200" dirty="0"/>
              <a:t>)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Bedarf und Resonanz </a:t>
            </a:r>
            <a:r>
              <a:rPr lang="de-DE" sz="1200" dirty="0"/>
              <a:t>an Unterstützungsangeboten erwies sich als hoch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dirty="0"/>
              <a:t>Angebote werden meistens von Studierenden in Anspruch genommen, die schon über gute Ressourcen verfügen: </a:t>
            </a:r>
            <a:r>
              <a:rPr lang="de-DE" sz="1200" b="1" dirty="0"/>
              <a:t>Schwierige Erreichbarkeit </a:t>
            </a:r>
            <a:r>
              <a:rPr lang="de-DE" sz="1200" dirty="0"/>
              <a:t>anderer Studierenden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17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1200" b="1" dirty="0"/>
              <a:t>HINTERGRUND</a:t>
            </a:r>
          </a:p>
          <a:p>
            <a:pPr>
              <a:buFont typeface="Wingdings" pitchFamily="2" charset="2"/>
              <a:buChar char="à"/>
            </a:pPr>
            <a:endParaRPr lang="de-DE" sz="1200" b="1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Pilotprojekte: </a:t>
            </a:r>
            <a:r>
              <a:rPr lang="de-DE" sz="1200" dirty="0"/>
              <a:t>2 Lehrangebote zu den Themen Achtsamkeit und Resilienz / Burnout-Prävention (</a:t>
            </a:r>
            <a:r>
              <a:rPr lang="de-DE" sz="1200" i="1" dirty="0"/>
              <a:t>Pandemiebedingte Lernrückstände</a:t>
            </a:r>
            <a:r>
              <a:rPr lang="de-DE" sz="1200" dirty="0"/>
              <a:t>)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Bedarf und Resonanz </a:t>
            </a:r>
            <a:r>
              <a:rPr lang="de-DE" sz="1200" dirty="0"/>
              <a:t>an Unterstützungsangeboten erwies sich als hoch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dirty="0"/>
              <a:t>Angebote werden meistens von Studierenden in Anspruch genommen, die schon über gute Ressourcen verfügen: </a:t>
            </a:r>
            <a:r>
              <a:rPr lang="de-DE" sz="1200" b="1" dirty="0"/>
              <a:t>Schwierige Erreichbarkeit </a:t>
            </a:r>
            <a:r>
              <a:rPr lang="de-DE" sz="1200" dirty="0"/>
              <a:t>anderer Studierenden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911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1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1200" b="1" dirty="0"/>
              <a:t>HINTERGRUND</a:t>
            </a:r>
          </a:p>
          <a:p>
            <a:pPr>
              <a:buFont typeface="Wingdings" pitchFamily="2" charset="2"/>
              <a:buChar char="à"/>
            </a:pPr>
            <a:endParaRPr lang="de-DE" sz="1200" b="1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Pilotprojekte: </a:t>
            </a:r>
            <a:r>
              <a:rPr lang="de-DE" sz="1200" dirty="0"/>
              <a:t>2 Lehrangebote zu den Themen Achtsamkeit und Resilienz / Burnout-Prävention (</a:t>
            </a:r>
            <a:r>
              <a:rPr lang="de-DE" sz="1200" i="1" dirty="0"/>
              <a:t>Pandemiebedingte Lernrückstände</a:t>
            </a:r>
            <a:r>
              <a:rPr lang="de-DE" sz="1200" dirty="0"/>
              <a:t>)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Bedarf und Resonanz </a:t>
            </a:r>
            <a:r>
              <a:rPr lang="de-DE" sz="1200" dirty="0"/>
              <a:t>an Unterstützungsangeboten erwies sich als hoch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dirty="0"/>
              <a:t>Angebote werden meistens von Studierenden in Anspruch genommen, die schon über gute Ressourcen verfügen: </a:t>
            </a:r>
            <a:r>
              <a:rPr lang="de-DE" sz="1200" b="1" dirty="0"/>
              <a:t>Schwierige Erreichbarkeit </a:t>
            </a:r>
            <a:r>
              <a:rPr lang="de-DE" sz="1200" dirty="0"/>
              <a:t>anderer Studierenden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6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Bedarfsanalyse: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Mit verschiedenen </a:t>
            </a:r>
            <a:r>
              <a:rPr lang="de-DE" b="0" dirty="0" err="1"/>
              <a:t>Vertreter:innen</a:t>
            </a:r>
            <a:r>
              <a:rPr lang="de-DE" b="0" dirty="0"/>
              <a:t> von Studienberatung und Hochschulangeboten gesprochen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Pilotprojekte haben gezeigt, dass viele Angebote meistens von Studierenden in Anspruch genommen werden, die schon über gute Ressourcen verfügen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Mehrtägige Angebote scheinen schwierig zu sein, Vorlesungsplan ist meistens eh voll und wenig Zeit für extracurriculare Veranstaltung </a:t>
            </a:r>
            <a:r>
              <a:rPr lang="de-DE" b="0" dirty="0">
                <a:sym typeface="Wingdings" pitchFamily="2" charset="2"/>
              </a:rPr>
              <a:t> Studierende brauchen kleine Nuggets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>
                <a:sym typeface="Wingdings" pitchFamily="2" charset="2"/>
              </a:rPr>
              <a:t>= semesterbegleitendes Programm, Studierenden sind zeitlich und örtlich flexibel, je nachdem auch nur in ein Thema einsteigen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0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>
                <a:sym typeface="Wingdings" pitchFamily="2" charset="2"/>
              </a:rPr>
              <a:t>Hochschulübergreifende Austausch -&gt; bei den Pilotprojekten die Rückmeldung, dass es sehr gut ist auch unabhängig vom Hochschul- / Studiengangkontext zusammen zu kommen, Austausch über mentale Gesundheit  Ziel: eine Art Safe Space schaffen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83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Wissensnuggets + Übungen zum Ausfüllen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F5D081-99F5-4E55-9335-A3F121243165}" type="datetime1">
              <a:rPr lang="de-DE" smtClean="0"/>
              <a:t>16.06.23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Studienbereich - Vorname Name I Event I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2680-7E29-4B0C-A48D-7272DF867F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8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Wie wir die Workshops gestalten: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Führen die Workshops zu Zweit durch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Hands on, viele praktische Übungen (Nuggets)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Bunter Methodenmix z.B. Walk &amp; Talk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4-6 Stunden, Rückmeldung kurzlebig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Möglichkeit für offenen und hochschulübergreifenden Austausch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Austausch auf Augenhöhe, kenne noch die Probleme und die Herausforderungen vor denen die Studierenden stehen, Vertrauensvolle Atmosphäre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Besondere Atmosphäre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Meditationskissen, Musik, Gesunde Snacks und Tee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Sehr hohe Dankbarkeit bei den TN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92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28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7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1200" b="1" dirty="0"/>
              <a:t>HINTERGRUND</a:t>
            </a:r>
          </a:p>
          <a:p>
            <a:pPr>
              <a:buFont typeface="Wingdings" pitchFamily="2" charset="2"/>
              <a:buChar char="à"/>
            </a:pPr>
            <a:endParaRPr lang="de-DE" sz="1200" b="1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Pilotprojekte: </a:t>
            </a:r>
            <a:r>
              <a:rPr lang="de-DE" sz="1200" dirty="0"/>
              <a:t>2 Lehrangebote zu den Themen Achtsamkeit und Resilienz / Burnout-Prävention (</a:t>
            </a:r>
            <a:r>
              <a:rPr lang="de-DE" sz="1200" i="1" dirty="0"/>
              <a:t>Pandemiebedingte Lernrückstände</a:t>
            </a:r>
            <a:r>
              <a:rPr lang="de-DE" sz="1200" dirty="0"/>
              <a:t>)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b="1" dirty="0"/>
              <a:t>Bedarf und Resonanz </a:t>
            </a:r>
            <a:r>
              <a:rPr lang="de-DE" sz="1200" dirty="0"/>
              <a:t>an Unterstützungsangeboten erwies sich als hoch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itchFamily="2" charset="2"/>
              <a:buChar char="à"/>
            </a:pPr>
            <a:r>
              <a:rPr lang="de-DE" sz="1200" dirty="0"/>
              <a:t>Angebote werden meistens von Studierenden in Anspruch genommen, die schon über gute Ressourcen verfügen: </a:t>
            </a:r>
            <a:r>
              <a:rPr lang="de-DE" sz="1200" b="1" dirty="0"/>
              <a:t>Schwierige Erreichbarkeit </a:t>
            </a:r>
            <a:r>
              <a:rPr lang="de-DE" sz="1200" dirty="0"/>
              <a:t>anderer Studierenden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02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28755-8BCF-6A40-A9B2-15CA0EA575A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47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A8C3-8883-CD46-A306-CE13E7072778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597A-73FF-BD48-A51E-C4BE2FFF22B4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A74F-B0ED-B04E-A871-459237F48271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750093"/>
            <a:ext cx="15773400" cy="198834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159948" y="9497456"/>
            <a:ext cx="4633784" cy="547688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Vorname Nachname I Event I </a:t>
            </a:r>
            <a:fld id="{0B0BCCE9-849D-4B62-8EC1-D5A67D56C049}" type="datetime1">
              <a:rPr lang="de-DE" smtClean="0"/>
              <a:pPr/>
              <a:t>16.06.23</a:t>
            </a:fld>
            <a:r>
              <a:rPr lang="de-DE" dirty="0"/>
              <a:t> I Folie </a:t>
            </a:r>
            <a:fld id="{AE134E98-7F50-4DA8-96E0-D9CF8C66C9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37696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999-A820-4B49-A2A3-E2C811450F23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504D-9ED7-D947-913C-DC48BCEE88C0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ED-CEDD-7B49-B1E8-BF160F0E2276}" type="datetime1">
              <a:rPr lang="de-DE" smtClean="0"/>
              <a:t>16.06.23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68D-0E4D-2F4A-814A-5A675857FD9B}" type="datetime1">
              <a:rPr lang="de-DE" smtClean="0"/>
              <a:t>16.06.23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1FB0-1EBC-C74A-8092-F7D22ECEDD81}" type="datetime1">
              <a:rPr lang="de-DE" smtClean="0"/>
              <a:t>16.06.23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CF98-CD49-AE4A-BA52-98F87C572586}" type="datetime1">
              <a:rPr lang="de-DE" smtClean="0"/>
              <a:t>16.06.23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>
            <a:lvl1pPr>
              <a:defRPr sz="3000" u="none" cap="none" baseline="0">
                <a:solidFill>
                  <a:srgbClr val="E4DED5"/>
                </a:solidFill>
                <a:latin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71701B9-8282-CFC1-6720-123F81970E36}"/>
              </a:ext>
            </a:extLst>
          </p:cNvPr>
          <p:cNvSpPr/>
          <p:nvPr userDrawn="1"/>
        </p:nvSpPr>
        <p:spPr>
          <a:xfrm>
            <a:off x="17259271" y="1"/>
            <a:ext cx="45719" cy="1028699"/>
          </a:xfrm>
          <a:custGeom>
            <a:avLst/>
            <a:gdLst/>
            <a:ahLst/>
            <a:cxnLst/>
            <a:rect l="l" t="t" r="r" b="b"/>
            <a:pathLst>
              <a:path w="47577" h="1458039">
                <a:moveTo>
                  <a:pt x="0" y="0"/>
                </a:moveTo>
                <a:lnTo>
                  <a:pt x="47578" y="0"/>
                </a:lnTo>
                <a:lnTo>
                  <a:pt x="47578" y="1458039"/>
                </a:lnTo>
                <a:lnTo>
                  <a:pt x="0" y="14580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7AE-B313-B744-B717-18FBEF66FD90}" type="datetime1">
              <a:rPr lang="de-DE" smtClean="0"/>
              <a:t>16.06.23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6013-4BFC-B14C-8FAD-4E375A682223}" type="datetime1">
              <a:rPr lang="de-DE" smtClean="0"/>
              <a:t>16.06.23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1D61-FF4F-204B-9D63-CD03A8D6927B}" type="datetime1">
              <a:rPr lang="de-DE" smtClean="0"/>
              <a:t>16.06.23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12966" y="274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lienz-im-studium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veeno.com/remind-trainthetrain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nva.com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10.svg"/><Relationship Id="rId4" Type="http://schemas.openxmlformats.org/officeDocument/2006/relationships/image" Target="../media/image20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eeno.com/remind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25" y="0"/>
            <a:ext cx="18278475" cy="10287000"/>
          </a:xfrm>
          <a:custGeom>
            <a:avLst/>
            <a:gdLst/>
            <a:ahLst/>
            <a:cxnLst/>
            <a:rect l="l" t="t" r="r" b="b"/>
            <a:pathLst>
              <a:path w="18278475" h="10287000">
                <a:moveTo>
                  <a:pt x="0" y="0"/>
                </a:moveTo>
                <a:lnTo>
                  <a:pt x="18278475" y="0"/>
                </a:lnTo>
                <a:lnTo>
                  <a:pt x="182784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669626"/>
            <a:ext cx="134493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55"/>
              </a:lnSpc>
            </a:pPr>
            <a:r>
              <a:rPr lang="en-US" sz="5754" dirty="0">
                <a:solidFill>
                  <a:srgbClr val="444A72"/>
                </a:solidFill>
                <a:latin typeface="Moontime"/>
              </a:rPr>
              <a:t>Prof. Dr. Katrin Allmendinger und Joana Scheppe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046783"/>
            <a:ext cx="11913417" cy="290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2"/>
              </a:lnSpc>
            </a:pPr>
            <a:r>
              <a:rPr lang="en-US" sz="2399" spc="479" dirty="0">
                <a:latin typeface="Open Sans"/>
              </a:rPr>
              <a:t>14. JUNI 2023, 14-15:30 </a:t>
            </a:r>
            <a:r>
              <a:rPr lang="de-DE" sz="2399" spc="479" dirty="0">
                <a:latin typeface="Open Sans"/>
              </a:rPr>
              <a:t>Uhr</a:t>
            </a:r>
          </a:p>
          <a:p>
            <a:pPr algn="l">
              <a:lnSpc>
                <a:spcPts val="13857"/>
              </a:lnSpc>
            </a:pPr>
            <a:r>
              <a:rPr lang="en-US" sz="9129" dirty="0">
                <a:solidFill>
                  <a:srgbClr val="444A72"/>
                </a:solidFill>
                <a:latin typeface="Open Sans Bold"/>
              </a:rPr>
              <a:t>Train-the-Trainer</a:t>
            </a:r>
          </a:p>
          <a:p>
            <a:pPr algn="l">
              <a:lnSpc>
                <a:spcPts val="5998"/>
              </a:lnSpc>
            </a:pPr>
            <a:r>
              <a:rPr lang="en-US" sz="2399" spc="479" dirty="0">
                <a:latin typeface="Open Sans"/>
              </a:rPr>
              <a:t>REMIND ONLINE-WORKSHOP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5F4981F-5CF0-5B92-A969-3AE36B2878D2}"/>
              </a:ext>
            </a:extLst>
          </p:cNvPr>
          <p:cNvSpPr/>
          <p:nvPr/>
        </p:nvSpPr>
        <p:spPr>
          <a:xfrm>
            <a:off x="-9525" y="-5587367"/>
            <a:ext cx="18288000" cy="10083112"/>
          </a:xfrm>
          <a:custGeom>
            <a:avLst/>
            <a:gdLst/>
            <a:ahLst/>
            <a:cxnLst/>
            <a:rect l="l" t="t" r="r" b="b"/>
            <a:pathLst>
              <a:path w="11673191" h="8229600">
                <a:moveTo>
                  <a:pt x="0" y="0"/>
                </a:moveTo>
                <a:lnTo>
                  <a:pt x="11673192" y="0"/>
                </a:lnTo>
                <a:lnTo>
                  <a:pt x="116731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90557C2-1734-E943-6C5C-4DB38DCC1296}"/>
              </a:ext>
            </a:extLst>
          </p:cNvPr>
          <p:cNvSpPr/>
          <p:nvPr/>
        </p:nvSpPr>
        <p:spPr>
          <a:xfrm>
            <a:off x="-9525" y="-5600700"/>
            <a:ext cx="18288000" cy="10083112"/>
          </a:xfrm>
          <a:custGeom>
            <a:avLst/>
            <a:gdLst/>
            <a:ahLst/>
            <a:cxnLst/>
            <a:rect l="l" t="t" r="r" b="b"/>
            <a:pathLst>
              <a:path w="11673191" h="8229600">
                <a:moveTo>
                  <a:pt x="0" y="0"/>
                </a:moveTo>
                <a:lnTo>
                  <a:pt x="11673192" y="0"/>
                </a:lnTo>
                <a:lnTo>
                  <a:pt x="116731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06925"/>
            <a:ext cx="18287276" cy="2277094"/>
          </a:xfrm>
          <a:custGeom>
            <a:avLst/>
            <a:gdLst/>
            <a:ahLst/>
            <a:cxnLst/>
            <a:rect l="l" t="t" r="r" b="b"/>
            <a:pathLst>
              <a:path w="18287276" h="2277094">
                <a:moveTo>
                  <a:pt x="0" y="0"/>
                </a:moveTo>
                <a:lnTo>
                  <a:pt x="18287276" y="0"/>
                </a:lnTo>
                <a:lnTo>
                  <a:pt x="18287276" y="2277094"/>
                </a:lnTo>
                <a:lnTo>
                  <a:pt x="0" y="2277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8491" y="2632596"/>
            <a:ext cx="6600825" cy="5276850"/>
          </a:xfrm>
          <a:custGeom>
            <a:avLst/>
            <a:gdLst/>
            <a:ahLst/>
            <a:cxnLst/>
            <a:rect l="l" t="t" r="r" b="b"/>
            <a:pathLst>
              <a:path w="6600825" h="5276850">
                <a:moveTo>
                  <a:pt x="0" y="0"/>
                </a:moveTo>
                <a:lnTo>
                  <a:pt x="6600825" y="0"/>
                </a:lnTo>
                <a:lnTo>
                  <a:pt x="6600825" y="5276850"/>
                </a:lnTo>
                <a:lnTo>
                  <a:pt x="0" y="5276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89836" y="847725"/>
            <a:ext cx="5495925" cy="5257800"/>
          </a:xfrm>
          <a:custGeom>
            <a:avLst/>
            <a:gdLst/>
            <a:ahLst/>
            <a:cxnLst/>
            <a:rect l="l" t="t" r="r" b="b"/>
            <a:pathLst>
              <a:path w="5495925" h="5257800">
                <a:moveTo>
                  <a:pt x="0" y="0"/>
                </a:moveTo>
                <a:lnTo>
                  <a:pt x="5495925" y="0"/>
                </a:lnTo>
                <a:lnTo>
                  <a:pt x="5495925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46306" y="6595548"/>
            <a:ext cx="3638550" cy="2038350"/>
          </a:xfrm>
          <a:custGeom>
            <a:avLst/>
            <a:gdLst/>
            <a:ahLst/>
            <a:cxnLst/>
            <a:rect l="l" t="t" r="r" b="b"/>
            <a:pathLst>
              <a:path w="3638550" h="2038350">
                <a:moveTo>
                  <a:pt x="0" y="0"/>
                </a:moveTo>
                <a:lnTo>
                  <a:pt x="3638550" y="0"/>
                </a:lnTo>
                <a:lnTo>
                  <a:pt x="3638550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6633362"/>
            <a:ext cx="3543300" cy="2000250"/>
          </a:xfrm>
          <a:custGeom>
            <a:avLst/>
            <a:gdLst/>
            <a:ahLst/>
            <a:cxnLst/>
            <a:rect l="l" t="t" r="r" b="b"/>
            <a:pathLst>
              <a:path w="3543300" h="2000250">
                <a:moveTo>
                  <a:pt x="0" y="0"/>
                </a:moveTo>
                <a:lnTo>
                  <a:pt x="3543300" y="0"/>
                </a:lnTo>
                <a:lnTo>
                  <a:pt x="354330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0523" y="8601978"/>
            <a:ext cx="1098318" cy="1146172"/>
          </a:xfrm>
          <a:custGeom>
            <a:avLst/>
            <a:gdLst/>
            <a:ahLst/>
            <a:cxnLst/>
            <a:rect l="l" t="t" r="r" b="b"/>
            <a:pathLst>
              <a:path w="1098318" h="1146172">
                <a:moveTo>
                  <a:pt x="0" y="0"/>
                </a:moveTo>
                <a:lnTo>
                  <a:pt x="1098318" y="0"/>
                </a:lnTo>
                <a:lnTo>
                  <a:pt x="1098318" y="1146171"/>
                </a:lnTo>
                <a:lnTo>
                  <a:pt x="0" y="1146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50169" y="8917889"/>
            <a:ext cx="43383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 Light"/>
              </a:rPr>
              <a:t>resilienz</a:t>
            </a:r>
            <a:r>
              <a:rPr lang="en-US" sz="2700" dirty="0">
                <a:solidFill>
                  <a:srgbClr val="000000"/>
                </a:solidFill>
                <a:latin typeface="Open Sans Light"/>
              </a:rPr>
              <a:t>-im-</a:t>
            </a:r>
            <a:r>
              <a:rPr lang="en-US" sz="2700" dirty="0" err="1">
                <a:solidFill>
                  <a:srgbClr val="000000"/>
                </a:solidFill>
                <a:latin typeface="Open Sans Light"/>
              </a:rPr>
              <a:t>studium</a:t>
            </a:r>
            <a:r>
              <a:rPr lang="en-US" sz="3000" dirty="0" err="1">
                <a:solidFill>
                  <a:srgbClr val="444A72"/>
                </a:solidFill>
                <a:latin typeface="Open Sans Italics"/>
              </a:rPr>
              <a:t>.</a:t>
            </a:r>
            <a:r>
              <a:rPr lang="en-US" sz="2700" dirty="0" err="1">
                <a:solidFill>
                  <a:srgbClr val="000000"/>
                </a:solidFill>
                <a:latin typeface="Open Sans Light"/>
              </a:rPr>
              <a:t>de</a:t>
            </a:r>
            <a:r>
              <a:rPr lang="en-US" sz="3000" dirty="0">
                <a:solidFill>
                  <a:srgbClr val="444A72"/>
                </a:solidFill>
                <a:latin typeface="Open Sans Italics"/>
              </a:rPr>
              <a:t> 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E90F24C-F2B9-16B1-720D-3332CC1D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A7CA1B6-2355-6E36-D40C-DA52ACAFF64F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Über 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ReMind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10D9AD4-96C3-AA15-C338-66DC05316E90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06925"/>
            <a:ext cx="18287276" cy="2277094"/>
          </a:xfrm>
          <a:custGeom>
            <a:avLst/>
            <a:gdLst/>
            <a:ahLst/>
            <a:cxnLst/>
            <a:rect l="l" t="t" r="r" b="b"/>
            <a:pathLst>
              <a:path w="18287276" h="2277094">
                <a:moveTo>
                  <a:pt x="0" y="0"/>
                </a:moveTo>
                <a:lnTo>
                  <a:pt x="18287276" y="0"/>
                </a:lnTo>
                <a:lnTo>
                  <a:pt x="18287276" y="2277094"/>
                </a:lnTo>
                <a:lnTo>
                  <a:pt x="0" y="2277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507076"/>
            <a:ext cx="4886325" cy="3924300"/>
          </a:xfrm>
          <a:custGeom>
            <a:avLst/>
            <a:gdLst/>
            <a:ahLst/>
            <a:cxnLst/>
            <a:rect l="l" t="t" r="r" b="b"/>
            <a:pathLst>
              <a:path w="4886325" h="3924300">
                <a:moveTo>
                  <a:pt x="0" y="0"/>
                </a:moveTo>
                <a:lnTo>
                  <a:pt x="4886325" y="0"/>
                </a:lnTo>
                <a:lnTo>
                  <a:pt x="4886325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12319" y="847725"/>
            <a:ext cx="5010150" cy="9010650"/>
          </a:xfrm>
          <a:custGeom>
            <a:avLst/>
            <a:gdLst/>
            <a:ahLst/>
            <a:cxnLst/>
            <a:rect l="l" t="t" r="r" b="b"/>
            <a:pathLst>
              <a:path w="5010150" h="9010650">
                <a:moveTo>
                  <a:pt x="0" y="0"/>
                </a:moveTo>
                <a:lnTo>
                  <a:pt x="5010150" y="0"/>
                </a:lnTo>
                <a:lnTo>
                  <a:pt x="5010150" y="9010650"/>
                </a:lnTo>
                <a:lnTo>
                  <a:pt x="0" y="9010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36559" y="1943005"/>
            <a:ext cx="2952750" cy="5495925"/>
          </a:xfrm>
          <a:custGeom>
            <a:avLst/>
            <a:gdLst/>
            <a:ahLst/>
            <a:cxnLst/>
            <a:rect l="l" t="t" r="r" b="b"/>
            <a:pathLst>
              <a:path w="2952750" h="5495925">
                <a:moveTo>
                  <a:pt x="0" y="0"/>
                </a:moveTo>
                <a:lnTo>
                  <a:pt x="2952750" y="0"/>
                </a:lnTo>
                <a:lnTo>
                  <a:pt x="2952750" y="5495925"/>
                </a:lnTo>
                <a:lnTo>
                  <a:pt x="0" y="5495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7965" y="8670239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0" y="0"/>
                </a:moveTo>
                <a:lnTo>
                  <a:pt x="1009650" y="0"/>
                </a:lnTo>
                <a:lnTo>
                  <a:pt x="10096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B1DD482-3AEF-1D46-40D3-A0E3BA4CDA42}"/>
              </a:ext>
            </a:extLst>
          </p:cNvPr>
          <p:cNvSpPr txBox="1"/>
          <p:nvPr/>
        </p:nvSpPr>
        <p:spPr>
          <a:xfrm>
            <a:off x="2350169" y="8917889"/>
            <a:ext cx="43383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700" dirty="0">
                <a:solidFill>
                  <a:srgbClr val="000000"/>
                </a:solidFill>
                <a:latin typeface="Open Sans Light"/>
              </a:rPr>
              <a:t>@</a:t>
            </a:r>
            <a:r>
              <a:rPr lang="en-US" sz="2700" dirty="0" err="1">
                <a:solidFill>
                  <a:srgbClr val="000000"/>
                </a:solidFill>
                <a:latin typeface="Open Sans Light"/>
              </a:rPr>
              <a:t>resilienz_im_studium</a:t>
            </a:r>
            <a:r>
              <a:rPr lang="en-US" sz="3000" dirty="0">
                <a:solidFill>
                  <a:srgbClr val="444A72"/>
                </a:solidFill>
                <a:latin typeface="Open Sans Italics"/>
              </a:rPr>
              <a:t> 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9EE5AC6-631E-E3D6-E7F6-3DE576E1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4C17DBE-8585-1F4B-BED7-762D3646DDF7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Über 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ReMind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EB5EC4A-DBD5-C45F-F1B7-C07EE5893765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inder mit einfarbiger Füllung">
            <a:extLst>
              <a:ext uri="{FF2B5EF4-FFF2-40B4-BE49-F238E27FC236}">
                <a16:creationId xmlns:a16="http://schemas.microsoft.com/office/drawing/2014/main" id="{DE6CE5F2-0B18-EEC7-9916-C4131F907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90387" y="925526"/>
            <a:ext cx="1066556" cy="1066553"/>
          </a:xfrm>
          <a:prstGeom prst="rect">
            <a:avLst/>
          </a:prstGeom>
        </p:spPr>
      </p:pic>
      <p:pic>
        <p:nvPicPr>
          <p:cNvPr id="11" name="Grafik 10" descr="Ein Bild, das Text, Im Haus, Screenshot enthält.&#10;&#10;Automatisch generierte Beschreibung">
            <a:extLst>
              <a:ext uri="{FF2B5EF4-FFF2-40B4-BE49-F238E27FC236}">
                <a16:creationId xmlns:a16="http://schemas.microsoft.com/office/drawing/2014/main" id="{69AD81FE-C3DD-3259-9AED-1D125FB19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4877336"/>
            <a:ext cx="3277049" cy="4596041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2F3D27-491F-18E6-3ACF-F02563058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162" y="4877337"/>
            <a:ext cx="6539360" cy="4592229"/>
          </a:xfrm>
          <a:prstGeom prst="rect">
            <a:avLst/>
          </a:prstGeom>
        </p:spPr>
      </p:pic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0078359-320F-EECD-3822-35656A5E4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935" y="4879243"/>
            <a:ext cx="6475431" cy="458841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2DD9D-5D4D-55C6-9EC1-1C5F2200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117" y="2738438"/>
            <a:ext cx="9457317" cy="5982863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Ein Workbook pro Modul </a:t>
            </a:r>
          </a:p>
          <a:p>
            <a:r>
              <a:rPr lang="de-DE" sz="28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Integration der Workbooks in die Workshops</a:t>
            </a:r>
          </a:p>
          <a:p>
            <a:r>
              <a:rPr lang="de-DE" sz="28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Themen werden in Reflexionssessions aufgegriffen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C32DFF2-5BA9-2C7C-8CD6-DC0DDD481929}"/>
              </a:ext>
            </a:extLst>
          </p:cNvPr>
          <p:cNvSpPr txBox="1">
            <a:spLocks/>
          </p:cNvSpPr>
          <p:nvPr/>
        </p:nvSpPr>
        <p:spPr>
          <a:xfrm>
            <a:off x="10312550" y="2738438"/>
            <a:ext cx="9457317" cy="5982863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de-DE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Verlinkung von weiteren Lernmaterialien</a:t>
            </a:r>
          </a:p>
          <a:p>
            <a:pPr marL="342900" indent="-342900">
              <a:spcBef>
                <a:spcPct val="20000"/>
              </a:spcBef>
            </a:pPr>
            <a:r>
              <a:rPr lang="de-DE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Digital oder analog ausfüllbar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7ECC197-CE6C-F5F3-13CB-068515178DF3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Über 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ReMind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0D33514D-D5EB-54DD-2685-ED81F8483A14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</p:spTree>
    <p:extLst>
      <p:ext uri="{BB962C8B-B14F-4D97-AF65-F5344CB8AC3E}">
        <p14:creationId xmlns:p14="http://schemas.microsoft.com/office/powerpoint/2010/main" val="134142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610601" y="5113421"/>
            <a:ext cx="9372599" cy="2810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6999" dirty="0">
                <a:solidFill>
                  <a:srgbClr val="444A72"/>
                </a:solidFill>
                <a:latin typeface="Open Sans Bold"/>
              </a:rPr>
              <a:t>Exemplarischer Workshop </a:t>
            </a:r>
          </a:p>
          <a:p>
            <a:pPr algn="ctr">
              <a:lnSpc>
                <a:spcPts val="5998"/>
              </a:lnSpc>
            </a:pPr>
            <a:r>
              <a:rPr lang="de-DE" sz="2399" spc="479" dirty="0">
                <a:latin typeface="Open Sans"/>
              </a:rPr>
              <a:t>PART 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59BBC5-6E49-40F7-0855-5DBD242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7DC345F-C41B-B246-596F-E082CFB7C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1877712"/>
            <a:ext cx="6525520" cy="7074502"/>
            <a:chOff x="0" y="0"/>
            <a:chExt cx="5857240" cy="6350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19583A7-5161-350E-0B2E-A8403508311A}"/>
                </a:ext>
              </a:extLst>
            </p:cNvPr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1069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Umgang mit (Prüfungs-) Stress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4D468EE9-D4A1-F8FA-5E48-AAE48924C674}"/>
              </a:ext>
            </a:extLst>
          </p:cNvPr>
          <p:cNvSpPr txBox="1"/>
          <p:nvPr/>
        </p:nvSpPr>
        <p:spPr>
          <a:xfrm>
            <a:off x="1037665" y="2627647"/>
            <a:ext cx="7546458" cy="6779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de-DE" sz="2400" b="1" dirty="0">
                <a:solidFill>
                  <a:srgbClr val="000000"/>
                </a:solidFill>
                <a:latin typeface="Open Sans Light"/>
              </a:rPr>
              <a:t>Workshop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Präsenz am Samstag, 10. Juni 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10-16 Uhr (6 Stunden)</a:t>
            </a:r>
          </a:p>
          <a:p>
            <a:pPr algn="l">
              <a:lnSpc>
                <a:spcPts val="3750"/>
              </a:lnSpc>
            </a:pPr>
            <a:endParaRPr lang="de-DE" sz="2400" b="1" dirty="0">
              <a:solidFill>
                <a:srgbClr val="000000"/>
              </a:solidFill>
              <a:latin typeface="Open Sans Light"/>
            </a:endParaRPr>
          </a:p>
          <a:p>
            <a:pPr algn="l">
              <a:lnSpc>
                <a:spcPts val="3750"/>
              </a:lnSpc>
            </a:pPr>
            <a:r>
              <a:rPr lang="de-DE" sz="2400" b="1" dirty="0">
                <a:solidFill>
                  <a:srgbClr val="000000"/>
                </a:solidFill>
                <a:latin typeface="Open Sans Light"/>
              </a:rPr>
              <a:t>Lernziele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Stressbewältigungsmethoden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Erfolgreicher Umgang mit Prokrastination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Achtsamkeitsübungen für Anspannungssituationen</a:t>
            </a:r>
          </a:p>
          <a:p>
            <a:pPr marL="457200" indent="-457200" algn="l">
              <a:lnSpc>
                <a:spcPts val="375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latin typeface="Open Sans Light"/>
            </a:endParaRPr>
          </a:p>
          <a:p>
            <a:pPr algn="l">
              <a:lnSpc>
                <a:spcPts val="3750"/>
              </a:lnSpc>
            </a:pPr>
            <a:r>
              <a:rPr lang="de-DE" sz="2400" b="1" dirty="0">
                <a:solidFill>
                  <a:srgbClr val="000000"/>
                </a:solidFill>
                <a:latin typeface="Open Sans Light"/>
              </a:rPr>
              <a:t>Gestaltung</a:t>
            </a:r>
          </a:p>
          <a:p>
            <a:pPr marL="457200" indent="-457200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Trainerin &amp; Co-Trainerin</a:t>
            </a:r>
          </a:p>
          <a:p>
            <a:pPr marL="457200" indent="-457200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Hands on, viele praktische Übungen &amp; Methoden </a:t>
            </a:r>
          </a:p>
          <a:p>
            <a:pPr marL="457200" indent="-457200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Viel Möglichkeit für Austausch</a:t>
            </a:r>
          </a:p>
          <a:p>
            <a:pPr marL="457200" indent="-457200">
              <a:lnSpc>
                <a:spcPts val="375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Vertraute Atmosphäre</a:t>
            </a:r>
          </a:p>
        </p:txBody>
      </p:sp>
      <p:pic>
        <p:nvPicPr>
          <p:cNvPr id="6" name="Grafik 5" descr="Ein Bild, das Frucht, Mahlzeit, Essen, Lebensmittelgruppe enthält.&#10;&#10;Automatisch generierte Beschreibung">
            <a:extLst>
              <a:ext uri="{FF2B5EF4-FFF2-40B4-BE49-F238E27FC236}">
                <a16:creationId xmlns:a16="http://schemas.microsoft.com/office/drawing/2014/main" id="{6DE61F0B-6AC5-A4DB-0B5D-178CED380D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7117" y="2640606"/>
            <a:ext cx="4384965" cy="6874015"/>
          </a:xfrm>
          <a:prstGeom prst="rect">
            <a:avLst/>
          </a:prstGeom>
        </p:spPr>
      </p:pic>
      <p:pic>
        <p:nvPicPr>
          <p:cNvPr id="8" name="Grafik 7" descr="Ein Bild, das Mobiliar, Im Haus, Boden, Tisch enthält.&#10;&#10;Automatisch generierte Beschreibung">
            <a:extLst>
              <a:ext uri="{FF2B5EF4-FFF2-40B4-BE49-F238E27FC236}">
                <a16:creationId xmlns:a16="http://schemas.microsoft.com/office/drawing/2014/main" id="{3BE20A05-189D-D281-F7B9-052FA0559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85" y="2625406"/>
            <a:ext cx="4779234" cy="68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Umgang mit (Prüfungs-) Stress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pic>
        <p:nvPicPr>
          <p:cNvPr id="4" name="Grafik 3" descr="Ein Bild, das Text, Quittung, Reihe, Zahl enthält.&#10;&#10;Automatisch generierte Beschreibung">
            <a:extLst>
              <a:ext uri="{FF2B5EF4-FFF2-40B4-BE49-F238E27FC236}">
                <a16:creationId xmlns:a16="http://schemas.microsoft.com/office/drawing/2014/main" id="{8F4270B0-2AB2-595B-4C4A-D0BE4BEE1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" y="2585678"/>
            <a:ext cx="17064871" cy="73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Umgang mit (Prüfungs-) Stress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pic>
        <p:nvPicPr>
          <p:cNvPr id="4" name="Grafik 3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07C3525F-8865-9081-7CC0-E6EA2700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0" y="3162300"/>
            <a:ext cx="8742042" cy="4905935"/>
          </a:xfrm>
          <a:prstGeom prst="rect">
            <a:avLst/>
          </a:prstGeom>
        </p:spPr>
      </p:pic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9A38C20-8921-B3E4-5043-8E4E7258D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08" y="3162300"/>
            <a:ext cx="8719114" cy="49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1028700" y="3148971"/>
            <a:ext cx="11883110" cy="5463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800" b="1" dirty="0">
                <a:solidFill>
                  <a:srgbClr val="35393D"/>
                </a:solidFill>
                <a:latin typeface="Open Sans Light"/>
              </a:rPr>
              <a:t>Einführung: 10-10:30 Uhr</a:t>
            </a:r>
          </a:p>
          <a:p>
            <a:pPr>
              <a:lnSpc>
                <a:spcPct val="140000"/>
              </a:lnSpc>
            </a:pPr>
            <a:endParaRPr lang="de-DE" sz="2800" b="1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Begrüßung und Vorstellung 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Check-in: Vorstellungsrunde TN und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Moodmeter</a:t>
            </a: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Einleitung des Workshops und Lernziele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Reflexion im Plenum: Motive und Wünsche für die Teilnahme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6625EC0-3E6B-92EE-3E55-3EDE3BAFC858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Ablauf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pic>
        <p:nvPicPr>
          <p:cNvPr id="8" name="Grafik 7" descr="Ein Bild, das Text, Klebezettel, Whiteboard, Kinderkunst enthält.&#10;&#10;Automatisch generierte Beschreibung">
            <a:extLst>
              <a:ext uri="{FF2B5EF4-FFF2-40B4-BE49-F238E27FC236}">
                <a16:creationId xmlns:a16="http://schemas.microsoft.com/office/drawing/2014/main" id="{FB6E7562-DABB-8B97-C935-2C16AD98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62271" y="2602856"/>
            <a:ext cx="6220926" cy="5828269"/>
          </a:xfrm>
          <a:prstGeom prst="rect">
            <a:avLst/>
          </a:prstGeom>
        </p:spPr>
      </p:pic>
      <p:sp>
        <p:nvSpPr>
          <p:cNvPr id="2" name="Foliennummernplatzhalter 10">
            <a:extLst>
              <a:ext uri="{FF2B5EF4-FFF2-40B4-BE49-F238E27FC236}">
                <a16:creationId xmlns:a16="http://schemas.microsoft.com/office/drawing/2014/main" id="{C1FB68B1-3D14-7136-767D-576B7483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3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918490" y="2526833"/>
            <a:ext cx="11883110" cy="728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400" b="1" dirty="0">
                <a:solidFill>
                  <a:srgbClr val="35393D"/>
                </a:solidFill>
                <a:latin typeface="Open Sans Light"/>
              </a:rPr>
              <a:t>Part 1: 10:30-12:45 Uhr</a:t>
            </a:r>
          </a:p>
          <a:p>
            <a:pPr>
              <a:lnSpc>
                <a:spcPct val="140000"/>
              </a:lnSpc>
            </a:pPr>
            <a:endParaRPr lang="de-DE" sz="2400" b="1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Selbsttest: Bin ich gestresst?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Prokrastination als eine Ursache für Stress</a:t>
            </a:r>
          </a:p>
          <a:p>
            <a:pPr marL="342900" indent="-342900">
              <a:lnSpc>
                <a:spcPct val="140000"/>
              </a:lnSpc>
              <a:buFont typeface="Symbol" pitchFamily="2" charset="2"/>
              <a:buChar char="-"/>
            </a:pP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Input</a:t>
            </a:r>
          </a:p>
          <a:p>
            <a:pPr marL="342900" indent="-342900">
              <a:lnSpc>
                <a:spcPct val="140000"/>
              </a:lnSpc>
              <a:buFont typeface="Symbol" pitchFamily="2" charset="2"/>
              <a:buChar char="-"/>
            </a:pP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Tandemarbeit: Gründe für Prokrastination</a:t>
            </a:r>
          </a:p>
          <a:p>
            <a:pPr marL="342900" indent="-342900">
              <a:lnSpc>
                <a:spcPct val="140000"/>
              </a:lnSpc>
              <a:buFont typeface="Symbol" pitchFamily="2" charset="2"/>
              <a:buChar char="-"/>
            </a:pP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Tandemarbeit: Glaubenssätze hinter der Prokrastination</a:t>
            </a: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Symbol" pitchFamily="2" charset="2"/>
              <a:buChar char="-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10 Min. Pause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Gruppenarbeit: Ideenwolke gegen Prokrastination</a:t>
            </a:r>
          </a:p>
          <a:p>
            <a:pPr>
              <a:lnSpc>
                <a:spcPct val="140000"/>
              </a:lnSpc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Walk &amp; Talk (1)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6625EC0-3E6B-92EE-3E55-3EDE3BAFC858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Ablauf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pic>
        <p:nvPicPr>
          <p:cNvPr id="6" name="Grafik 5" descr="Ein Bild, das Text, Screenshot, Schrift, weiß enthält.&#10;&#10;Automatisch generierte Beschreibung">
            <a:extLst>
              <a:ext uri="{FF2B5EF4-FFF2-40B4-BE49-F238E27FC236}">
                <a16:creationId xmlns:a16="http://schemas.microsoft.com/office/drawing/2014/main" id="{56A03773-1AF6-B1DA-498A-DA81B30A9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116" y="4154897"/>
            <a:ext cx="5896715" cy="2751800"/>
          </a:xfrm>
          <a:prstGeom prst="rect">
            <a:avLst/>
          </a:prstGeom>
        </p:spPr>
      </p:pic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3A18D320-2402-6A77-5CA1-E4C6A2B33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116" y="7155142"/>
            <a:ext cx="5896715" cy="2871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29F195-A775-9AC1-C415-F8158BC450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542" y="259317"/>
            <a:ext cx="5900289" cy="3647135"/>
          </a:xfrm>
          <a:prstGeom prst="rect">
            <a:avLst/>
          </a:prstGeom>
        </p:spPr>
      </p:pic>
      <p:sp>
        <p:nvSpPr>
          <p:cNvPr id="2" name="Foliennummernplatzhalter 10">
            <a:extLst>
              <a:ext uri="{FF2B5EF4-FFF2-40B4-BE49-F238E27FC236}">
                <a16:creationId xmlns:a16="http://schemas.microsoft.com/office/drawing/2014/main" id="{0DB808A8-66E5-B5F0-56F8-79F9CECF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4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918490" y="3020972"/>
            <a:ext cx="11883110" cy="5730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400" b="1" dirty="0">
                <a:solidFill>
                  <a:srgbClr val="35393D"/>
                </a:solidFill>
                <a:latin typeface="Open Sans Light"/>
              </a:rPr>
              <a:t>Part 2: 13:30-15:30 Uhr</a:t>
            </a:r>
          </a:p>
          <a:p>
            <a:pPr>
              <a:lnSpc>
                <a:spcPct val="140000"/>
              </a:lnSpc>
            </a:pPr>
            <a:endParaRPr lang="de-DE" sz="2400" b="1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Input: Was ist Stress?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Übungen im Plenum: Stressbewältigungsmethoden</a:t>
            </a:r>
          </a:p>
          <a:p>
            <a:pPr marL="342900" indent="-342900">
              <a:lnSpc>
                <a:spcPct val="140000"/>
              </a:lnSpc>
              <a:buFont typeface="Symbol" pitchFamily="2" charset="2"/>
              <a:buChar char="-"/>
            </a:pP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Mittels Perspektivwechsel Gedankenkarusselle verlassen</a:t>
            </a:r>
          </a:p>
          <a:p>
            <a:pPr marL="342900" indent="-342900">
              <a:lnSpc>
                <a:spcPct val="140000"/>
              </a:lnSpc>
              <a:buFont typeface="Symbol" pitchFamily="2" charset="2"/>
              <a:buChar char="-"/>
            </a:pP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Entspannungstechniken: Power </a:t>
            </a:r>
            <a:r>
              <a:rPr lang="de-DE" sz="2400" dirty="0" err="1">
                <a:solidFill>
                  <a:srgbClr val="35393D"/>
                </a:solidFill>
                <a:latin typeface="Open Sans Light"/>
                <a:sym typeface="Wingdings" pitchFamily="2" charset="2"/>
              </a:rPr>
              <a:t>Posing</a:t>
            </a:r>
            <a:r>
              <a:rPr lang="de-DE" sz="24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, Atemübung, PEP</a:t>
            </a:r>
          </a:p>
          <a:p>
            <a:pPr>
              <a:lnSpc>
                <a:spcPct val="140000"/>
              </a:lnSpc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10 Min. Pause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Gruppenarbeit: Ideenwolke gegen (Prüfungs-) Stress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6625EC0-3E6B-92EE-3E55-3EDE3BAFC858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Ablauf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371CD6-056F-F6E6-8F0E-639B77279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37104" y="1052791"/>
            <a:ext cx="6161632" cy="4252588"/>
          </a:xfrm>
          <a:prstGeom prst="rect">
            <a:avLst/>
          </a:prstGeom>
        </p:spPr>
      </p:pic>
      <p:pic>
        <p:nvPicPr>
          <p:cNvPr id="5" name="Grafik 4" descr="Ein Bild, das Im Haus, Wand, Tisch, Bürogebäude enthält.&#10;&#10;Automatisch generierte Beschreibung">
            <a:extLst>
              <a:ext uri="{FF2B5EF4-FFF2-40B4-BE49-F238E27FC236}">
                <a16:creationId xmlns:a16="http://schemas.microsoft.com/office/drawing/2014/main" id="{91CBB810-0B5E-C44E-C8EB-558672B18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105" y="5847983"/>
            <a:ext cx="6161631" cy="4013169"/>
          </a:xfrm>
          <a:prstGeom prst="rect">
            <a:avLst/>
          </a:prstGeom>
        </p:spPr>
      </p:pic>
      <p:sp>
        <p:nvSpPr>
          <p:cNvPr id="3" name="Foliennummernplatzhalter 10">
            <a:extLst>
              <a:ext uri="{FF2B5EF4-FFF2-40B4-BE49-F238E27FC236}">
                <a16:creationId xmlns:a16="http://schemas.microsoft.com/office/drawing/2014/main" id="{A460EEFA-2059-BAB9-2ED2-71E28730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1" y="805555"/>
            <a:ext cx="6210300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en-US" sz="7000" dirty="0">
                <a:solidFill>
                  <a:srgbClr val="444A72"/>
                </a:solidFill>
                <a:latin typeface="Open Sans Bold"/>
              </a:rPr>
              <a:t>Agenda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E4BCC8-787E-2018-BCB0-902CBA603A48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766D20C2-3B7E-AD75-EDB3-2FB22CD9E9B9}"/>
              </a:ext>
            </a:extLst>
          </p:cNvPr>
          <p:cNvSpPr txBox="1"/>
          <p:nvPr/>
        </p:nvSpPr>
        <p:spPr>
          <a:xfrm>
            <a:off x="2300640" y="8397205"/>
            <a:ext cx="3753383" cy="46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Austausch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177891-11CA-42A9-C9A8-5BA05003AF80}"/>
              </a:ext>
            </a:extLst>
          </p:cNvPr>
          <p:cNvSpPr txBox="1"/>
          <p:nvPr/>
        </p:nvSpPr>
        <p:spPr>
          <a:xfrm>
            <a:off x="2292757" y="5524591"/>
            <a:ext cx="9046408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Vorstellung eines exemplarischen Workshops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D5873F1-0EE7-EA54-6D18-0863D20E55BC}"/>
              </a:ext>
            </a:extLst>
          </p:cNvPr>
          <p:cNvSpPr txBox="1"/>
          <p:nvPr/>
        </p:nvSpPr>
        <p:spPr>
          <a:xfrm>
            <a:off x="2292757" y="4098735"/>
            <a:ext cx="8021945" cy="46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Projektvorstellung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6879F7AD-1446-8946-15FD-A84394A5D0D4}"/>
              </a:ext>
            </a:extLst>
          </p:cNvPr>
          <p:cNvSpPr txBox="1"/>
          <p:nvPr/>
        </p:nvSpPr>
        <p:spPr>
          <a:xfrm>
            <a:off x="2292757" y="6960898"/>
            <a:ext cx="6089243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Unser Train-</a:t>
            </a:r>
            <a:r>
              <a:rPr lang="de-DE" sz="2799" dirty="0" err="1">
                <a:solidFill>
                  <a:srgbClr val="35393D"/>
                </a:solidFill>
                <a:latin typeface="Open Sans Light"/>
              </a:rPr>
              <a:t>the</a:t>
            </a:r>
            <a:r>
              <a:rPr lang="de-DE" sz="2799" dirty="0">
                <a:solidFill>
                  <a:srgbClr val="35393D"/>
                </a:solidFill>
                <a:latin typeface="Open Sans Light"/>
              </a:rPr>
              <a:t>-Trainer Angebot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286669E-213E-A960-65E6-352BDA8C2F05}"/>
              </a:ext>
            </a:extLst>
          </p:cNvPr>
          <p:cNvSpPr/>
          <p:nvPr/>
        </p:nvSpPr>
        <p:spPr>
          <a:xfrm>
            <a:off x="11710581" y="1591437"/>
            <a:ext cx="6577419" cy="8695563"/>
          </a:xfrm>
          <a:custGeom>
            <a:avLst/>
            <a:gdLst/>
            <a:ahLst/>
            <a:cxnLst/>
            <a:rect l="l" t="t" r="r" b="b"/>
            <a:pathLst>
              <a:path w="5140642" h="7710963">
                <a:moveTo>
                  <a:pt x="0" y="0"/>
                </a:moveTo>
                <a:lnTo>
                  <a:pt x="5140642" y="0"/>
                </a:lnTo>
                <a:lnTo>
                  <a:pt x="514064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98C22E0-4436-5DFE-0BDA-623F16EA53D1}"/>
              </a:ext>
            </a:extLst>
          </p:cNvPr>
          <p:cNvGrpSpPr/>
          <p:nvPr/>
        </p:nvGrpSpPr>
        <p:grpSpPr>
          <a:xfrm>
            <a:off x="976764" y="3306691"/>
            <a:ext cx="914400" cy="1470263"/>
            <a:chOff x="5486400" y="1920637"/>
            <a:chExt cx="914400" cy="14702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57D43-94EB-F5E7-58C2-30A29B6B2EA6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09965C3-C70B-CA45-55BF-84C776E9C509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83A1CF2-F0F0-54AF-DB6E-597517AACEF7}"/>
              </a:ext>
            </a:extLst>
          </p:cNvPr>
          <p:cNvGrpSpPr/>
          <p:nvPr/>
        </p:nvGrpSpPr>
        <p:grpSpPr>
          <a:xfrm>
            <a:off x="976764" y="4745407"/>
            <a:ext cx="914400" cy="1470263"/>
            <a:chOff x="5486400" y="1920637"/>
            <a:chExt cx="914400" cy="147026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A1533F-08DB-2865-53FA-8C6C48FC2FBA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B470D2B-CBB8-A5E4-D4D4-E5951655E9F1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676360F-5D39-2482-CD68-728426385178}"/>
              </a:ext>
            </a:extLst>
          </p:cNvPr>
          <p:cNvGrpSpPr/>
          <p:nvPr/>
        </p:nvGrpSpPr>
        <p:grpSpPr>
          <a:xfrm>
            <a:off x="976764" y="6181714"/>
            <a:ext cx="914400" cy="1470263"/>
            <a:chOff x="5486400" y="1920637"/>
            <a:chExt cx="914400" cy="14702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FFF13C-24B0-0378-8AA7-8CC67AD3983F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6C9C9641-BB01-5F18-7C95-9AF82768DE29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E8DDC3B-A23B-F751-5981-355B0F85C1D5}"/>
              </a:ext>
            </a:extLst>
          </p:cNvPr>
          <p:cNvGrpSpPr/>
          <p:nvPr/>
        </p:nvGrpSpPr>
        <p:grpSpPr>
          <a:xfrm>
            <a:off x="976764" y="7618021"/>
            <a:ext cx="914400" cy="1470263"/>
            <a:chOff x="5486400" y="1920637"/>
            <a:chExt cx="914400" cy="147026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9E7FB8-83E7-C8E2-F28B-DDF1FDB414C3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3962EF31-9642-5C53-2CE3-A9B68D56C0A1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4</a:t>
              </a:r>
            </a:p>
          </p:txBody>
        </p:sp>
      </p:grpSp>
      <p:sp>
        <p:nvSpPr>
          <p:cNvPr id="3" name="Foliennummernplatzhalter 6">
            <a:extLst>
              <a:ext uri="{FF2B5EF4-FFF2-40B4-BE49-F238E27FC236}">
                <a16:creationId xmlns:a16="http://schemas.microsoft.com/office/drawing/2014/main" id="{9FB6FA02-ED4D-DF50-C233-AEBD6A7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3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918490" y="2671907"/>
            <a:ext cx="11883110" cy="2627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400" b="1" dirty="0">
                <a:solidFill>
                  <a:srgbClr val="35393D"/>
                </a:solidFill>
                <a:latin typeface="Open Sans Light"/>
              </a:rPr>
              <a:t>Abschluss: 15:30-16:00 Uhr</a:t>
            </a:r>
          </a:p>
          <a:p>
            <a:pPr>
              <a:lnSpc>
                <a:spcPct val="140000"/>
              </a:lnSpc>
            </a:pPr>
            <a:endParaRPr lang="de-DE" sz="2400" b="1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5393D"/>
                </a:solidFill>
                <a:latin typeface="Open Sans Light"/>
              </a:rPr>
              <a:t>ReMind</a:t>
            </a:r>
            <a:r>
              <a:rPr lang="de-DE" sz="2400" dirty="0">
                <a:solidFill>
                  <a:srgbClr val="35393D"/>
                </a:solidFill>
                <a:latin typeface="Open Sans Light"/>
              </a:rPr>
              <a:t> Glas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Check-out: Feedback und </a:t>
            </a:r>
            <a:r>
              <a:rPr lang="de-DE" sz="2400" dirty="0" err="1">
                <a:solidFill>
                  <a:srgbClr val="35393D"/>
                </a:solidFill>
                <a:latin typeface="Open Sans Light"/>
              </a:rPr>
              <a:t>Moodmeter</a:t>
            </a:r>
            <a:endParaRPr lang="de-DE" sz="2400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6625EC0-3E6B-92EE-3E55-3EDE3BAFC858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Ablauf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pic>
        <p:nvPicPr>
          <p:cNvPr id="14" name="Grafik 13" descr="Ein Bild, das Im Haus, Kleidung, Wand, Stuhl enthält.&#10;&#10;Automatisch generierte Beschreibung">
            <a:extLst>
              <a:ext uri="{FF2B5EF4-FFF2-40B4-BE49-F238E27FC236}">
                <a16:creationId xmlns:a16="http://schemas.microsoft.com/office/drawing/2014/main" id="{DE80B87F-710F-9DDE-4E54-813BB2ACE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90" y="5786736"/>
            <a:ext cx="7772400" cy="4168890"/>
          </a:xfrm>
          <a:prstGeom prst="rect">
            <a:avLst/>
          </a:prstGeom>
        </p:spPr>
      </p:pic>
      <p:pic>
        <p:nvPicPr>
          <p:cNvPr id="16" name="Grafik 15" descr="Ein Bild, das Im Haus, Wand, Tisch, Essen enthält.&#10;&#10;Automatisch generierte Beschreibung">
            <a:extLst>
              <a:ext uri="{FF2B5EF4-FFF2-40B4-BE49-F238E27FC236}">
                <a16:creationId xmlns:a16="http://schemas.microsoft.com/office/drawing/2014/main" id="{17CF87BA-28B0-35EC-73C5-D39CF0BE57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8091" y="931622"/>
            <a:ext cx="4120816" cy="53117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3C44B67-63A5-4901-33A6-445544BAB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8091" y="6437257"/>
            <a:ext cx="4115573" cy="3639026"/>
          </a:xfrm>
          <a:prstGeom prst="rect">
            <a:avLst/>
          </a:prstGeom>
        </p:spPr>
      </p:pic>
      <p:sp>
        <p:nvSpPr>
          <p:cNvPr id="3" name="Foliennummernplatzhalter 10">
            <a:extLst>
              <a:ext uri="{FF2B5EF4-FFF2-40B4-BE49-F238E27FC236}">
                <a16:creationId xmlns:a16="http://schemas.microsoft.com/office/drawing/2014/main" id="{BA7B0536-B3B5-AA26-F9EA-9C9931FC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8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0" y="751212"/>
            <a:ext cx="138643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>
                <a:solidFill>
                  <a:srgbClr val="444A72"/>
                </a:solidFill>
                <a:latin typeface="Open Sans Bold"/>
              </a:rPr>
              <a:t>Feedback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de-DE" sz="2299" spc="459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47D1E83-B51E-CDB1-175A-FA54A6628046}"/>
              </a:ext>
            </a:extLst>
          </p:cNvPr>
          <p:cNvSpPr/>
          <p:nvPr/>
        </p:nvSpPr>
        <p:spPr>
          <a:xfrm>
            <a:off x="530978" y="1559930"/>
            <a:ext cx="15697199" cy="8577504"/>
          </a:xfrm>
          <a:custGeom>
            <a:avLst/>
            <a:gdLst/>
            <a:ahLst/>
            <a:cxnLst/>
            <a:rect l="l" t="t" r="r" b="b"/>
            <a:pathLst>
              <a:path w="11515725" h="5705475">
                <a:moveTo>
                  <a:pt x="0" y="0"/>
                </a:moveTo>
                <a:lnTo>
                  <a:pt x="11515725" y="0"/>
                </a:lnTo>
                <a:lnTo>
                  <a:pt x="11515725" y="5705474"/>
                </a:lnTo>
                <a:lnTo>
                  <a:pt x="0" y="5705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14FA5945-A516-34C5-E0D9-4A847D63B2F7}"/>
              </a:ext>
            </a:extLst>
          </p:cNvPr>
          <p:cNvSpPr txBox="1"/>
          <p:nvPr/>
        </p:nvSpPr>
        <p:spPr>
          <a:xfrm>
            <a:off x="6285099" y="8041596"/>
            <a:ext cx="4188956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Es war alles top. Danke euch!!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F1002AF-9B48-81B2-2F30-124ACBF4A18F}"/>
              </a:ext>
            </a:extLst>
          </p:cNvPr>
          <p:cNvSpPr txBox="1"/>
          <p:nvPr/>
        </p:nvSpPr>
        <p:spPr>
          <a:xfrm>
            <a:off x="1295400" y="6324603"/>
            <a:ext cx="5189150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Die Atmosphäre war sehr angenehm und der Austausch mit den anderen hat viel gebracht.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C5F8D2E4-30C3-A53C-EF29-4BE4B53E40CB}"/>
              </a:ext>
            </a:extLst>
          </p:cNvPr>
          <p:cNvSpPr txBox="1"/>
          <p:nvPr/>
        </p:nvSpPr>
        <p:spPr>
          <a:xfrm>
            <a:off x="9763573" y="6378610"/>
            <a:ext cx="5695055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Ich fand es richtig schön, was für ein Safe Space im Workshop war. Auch die Gruppengröße hat für mich gut gepasst.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13DCF46-2E26-4B14-99FE-8DFA7ACA8871}"/>
              </a:ext>
            </a:extLst>
          </p:cNvPr>
          <p:cNvSpPr txBox="1"/>
          <p:nvPr/>
        </p:nvSpPr>
        <p:spPr>
          <a:xfrm>
            <a:off x="5715000" y="3078741"/>
            <a:ext cx="5695054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Macht weiter so &lt;3  und einfach ein </a:t>
            </a:r>
            <a:r>
              <a:rPr lang="de-DE" sz="2400" dirty="0" err="1">
                <a:solidFill>
                  <a:srgbClr val="000000"/>
                </a:solidFill>
                <a:latin typeface="Open Sans Light"/>
              </a:rPr>
              <a:t>Reminder</a:t>
            </a:r>
            <a:r>
              <a:rPr lang="de-DE" sz="2400" dirty="0">
                <a:solidFill>
                  <a:srgbClr val="000000"/>
                </a:solidFill>
                <a:latin typeface="Open Sans Light"/>
              </a:rPr>
              <a:t> an euch:  Seid stolz auf euch! Ihr seid toll und gut wie ihr seid. 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E688A3EC-2406-E436-875C-6166DE39E381}"/>
              </a:ext>
            </a:extLst>
          </p:cNvPr>
          <p:cNvSpPr txBox="1"/>
          <p:nvPr/>
        </p:nvSpPr>
        <p:spPr>
          <a:xfrm>
            <a:off x="8201474" y="5070796"/>
            <a:ext cx="5695055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Habt ihr super gemacht, werde es weiter empfehlen. BLEIBT SO WIE IHR SEID!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88A77C24-89A7-3A4B-56EF-4FE0E30B32A1}"/>
              </a:ext>
            </a:extLst>
          </p:cNvPr>
          <p:cNvSpPr txBox="1"/>
          <p:nvPr/>
        </p:nvSpPr>
        <p:spPr>
          <a:xfrm>
            <a:off x="2155590" y="4902824"/>
            <a:ext cx="5695054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000000"/>
                </a:solidFill>
                <a:latin typeface="Open Sans Light"/>
              </a:rPr>
              <a:t>Zeitpunkt des Workshops zu knapp vor den Prüfungen. Ansonsten super.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15C04F7F-2405-60AD-DD73-1EB869C83994}"/>
              </a:ext>
            </a:extLst>
          </p:cNvPr>
          <p:cNvSpPr/>
          <p:nvPr/>
        </p:nvSpPr>
        <p:spPr>
          <a:xfrm>
            <a:off x="7850644" y="6952052"/>
            <a:ext cx="830923" cy="560127"/>
          </a:xfrm>
          <a:custGeom>
            <a:avLst/>
            <a:gdLst/>
            <a:ahLst/>
            <a:cxnLst/>
            <a:rect l="l" t="t" r="r" b="b"/>
            <a:pathLst>
              <a:path w="1866900" h="1285865">
                <a:moveTo>
                  <a:pt x="0" y="0"/>
                </a:moveTo>
                <a:lnTo>
                  <a:pt x="1866900" y="0"/>
                </a:lnTo>
                <a:lnTo>
                  <a:pt x="1866900" y="1285865"/>
                </a:lnTo>
                <a:lnTo>
                  <a:pt x="0" y="12858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496E066A-9F71-6AE9-8ED4-0C866B5C0335}"/>
              </a:ext>
            </a:extLst>
          </p:cNvPr>
          <p:cNvSpPr/>
          <p:nvPr/>
        </p:nvSpPr>
        <p:spPr>
          <a:xfrm>
            <a:off x="3889975" y="4043456"/>
            <a:ext cx="830923" cy="560127"/>
          </a:xfrm>
          <a:custGeom>
            <a:avLst/>
            <a:gdLst/>
            <a:ahLst/>
            <a:cxnLst/>
            <a:rect l="l" t="t" r="r" b="b"/>
            <a:pathLst>
              <a:path w="1866900" h="1285865">
                <a:moveTo>
                  <a:pt x="0" y="0"/>
                </a:moveTo>
                <a:lnTo>
                  <a:pt x="1866900" y="0"/>
                </a:lnTo>
                <a:lnTo>
                  <a:pt x="1866900" y="1285865"/>
                </a:lnTo>
                <a:lnTo>
                  <a:pt x="0" y="12858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1041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59BBC5-6E49-40F7-0855-5DBD242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95B76-2093-B0D5-4757-487B8BFFEBB2}"/>
              </a:ext>
            </a:extLst>
          </p:cNvPr>
          <p:cNvSpPr txBox="1"/>
          <p:nvPr/>
        </p:nvSpPr>
        <p:spPr>
          <a:xfrm>
            <a:off x="8610601" y="5113421"/>
            <a:ext cx="9372599" cy="110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de-DE" sz="6999" dirty="0">
                <a:solidFill>
                  <a:srgbClr val="444A72"/>
                </a:solidFill>
                <a:latin typeface="Open Sans Bold"/>
              </a:rPr>
              <a:t>Train-</a:t>
            </a:r>
            <a:r>
              <a:rPr lang="de-DE" sz="6999" dirty="0" err="1">
                <a:solidFill>
                  <a:srgbClr val="444A72"/>
                </a:solidFill>
                <a:latin typeface="Open Sans Bold"/>
              </a:rPr>
              <a:t>the</a:t>
            </a:r>
            <a:r>
              <a:rPr lang="de-DE" sz="6999" dirty="0">
                <a:solidFill>
                  <a:srgbClr val="444A72"/>
                </a:solidFill>
                <a:latin typeface="Open Sans Bold"/>
              </a:rPr>
              <a:t>-Trainer</a:t>
            </a:r>
          </a:p>
          <a:p>
            <a:pPr algn="ctr">
              <a:lnSpc>
                <a:spcPts val="5998"/>
              </a:lnSpc>
            </a:pPr>
            <a:r>
              <a:rPr lang="de-DE" sz="2399" spc="479" dirty="0">
                <a:latin typeface="Open Sans"/>
              </a:rPr>
              <a:t>PART 3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D9210EE5-1257-723E-3A76-4186E55C178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1877712"/>
            <a:ext cx="6525520" cy="7074502"/>
            <a:chOff x="0" y="0"/>
            <a:chExt cx="5857240" cy="63500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EBD59F2E-FD40-A588-8447-4949C9A49AD7}"/>
                </a:ext>
              </a:extLst>
            </p:cNvPr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27869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0" y="805555"/>
            <a:ext cx="92161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An Ihrer Hochschule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E4BCC8-787E-2018-BCB0-902CBA603A48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D5873F1-0EE7-EA54-6D18-0863D20E55BC}"/>
              </a:ext>
            </a:extLst>
          </p:cNvPr>
          <p:cNvSpPr txBox="1"/>
          <p:nvPr/>
        </p:nvSpPr>
        <p:spPr>
          <a:xfrm>
            <a:off x="776959" y="3012045"/>
            <a:ext cx="9609382" cy="6969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Implementierung der gesamten Workshopreihe </a:t>
            </a:r>
            <a:r>
              <a:rPr lang="de-DE" sz="2800" i="1" dirty="0">
                <a:solidFill>
                  <a:srgbClr val="35393D"/>
                </a:solidFill>
                <a:latin typeface="Open Sans Light"/>
              </a:rPr>
              <a:t>(5 Workshops und ein Selbstfürsorge-Abend) 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oder einzelner Workshops an der eigenen Hochschule im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WiSe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23/24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Nutzung unserer Website (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resilienz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-im-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studium.de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) für Online-Materialien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basierend auf unseren Erfahrungswerten, ihr könnt gern eure Anpassungen vornehmen 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Alternativ: Gemeinsame Verstetigung und Workshops für das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WiSe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23/24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DE" sz="2799" dirty="0">
              <a:solidFill>
                <a:srgbClr val="35393D"/>
              </a:solidFill>
              <a:latin typeface="Open Sans Light"/>
            </a:endParaRP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DE" sz="2799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286669E-213E-A960-65E6-352BDA8C2F05}"/>
              </a:ext>
            </a:extLst>
          </p:cNvPr>
          <p:cNvSpPr/>
          <p:nvPr/>
        </p:nvSpPr>
        <p:spPr>
          <a:xfrm>
            <a:off x="11710581" y="1591437"/>
            <a:ext cx="6577419" cy="8695563"/>
          </a:xfrm>
          <a:custGeom>
            <a:avLst/>
            <a:gdLst/>
            <a:ahLst/>
            <a:cxnLst/>
            <a:rect l="l" t="t" r="r" b="b"/>
            <a:pathLst>
              <a:path w="5140642" h="7710963">
                <a:moveTo>
                  <a:pt x="0" y="0"/>
                </a:moveTo>
                <a:lnTo>
                  <a:pt x="5140642" y="0"/>
                </a:lnTo>
                <a:lnTo>
                  <a:pt x="514064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oliennummernplatzhalter 10">
            <a:extLst>
              <a:ext uri="{FF2B5EF4-FFF2-40B4-BE49-F238E27FC236}">
                <a16:creationId xmlns:a16="http://schemas.microsoft.com/office/drawing/2014/main" id="{E030A3CE-6984-DCB8-F468-74C2524C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0" y="805555"/>
            <a:ext cx="92161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en-US" sz="7000" dirty="0">
                <a:solidFill>
                  <a:srgbClr val="444A72"/>
                </a:solidFill>
                <a:latin typeface="Open Sans Bold"/>
              </a:rPr>
              <a:t>Train-the-Trainer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E4BCC8-787E-2018-BCB0-902CBA603A48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766D20C2-3B7E-AD75-EDB3-2FB22CD9E9B9}"/>
              </a:ext>
            </a:extLst>
          </p:cNvPr>
          <p:cNvSpPr txBox="1"/>
          <p:nvPr/>
        </p:nvSpPr>
        <p:spPr>
          <a:xfrm>
            <a:off x="2300640" y="8397205"/>
            <a:ext cx="9174791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Weitere Train-</a:t>
            </a:r>
            <a:r>
              <a:rPr lang="de-DE" sz="2799" dirty="0" err="1">
                <a:solidFill>
                  <a:srgbClr val="35393D"/>
                </a:solidFill>
                <a:latin typeface="Open Sans Light"/>
              </a:rPr>
              <a:t>the</a:t>
            </a:r>
            <a:r>
              <a:rPr lang="de-DE" sz="2799" dirty="0">
                <a:solidFill>
                  <a:srgbClr val="35393D"/>
                </a:solidFill>
                <a:latin typeface="Open Sans Light"/>
              </a:rPr>
              <a:t>-Trainer Workshops zum Austausch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177891-11CA-42A9-C9A8-5BA05003AF80}"/>
              </a:ext>
            </a:extLst>
          </p:cNvPr>
          <p:cNvSpPr txBox="1"/>
          <p:nvPr/>
        </p:nvSpPr>
        <p:spPr>
          <a:xfrm>
            <a:off x="2292757" y="5524591"/>
            <a:ext cx="9046408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Möglichkeit zur Hospitation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D5873F1-0EE7-EA54-6D18-0863D20E55BC}"/>
              </a:ext>
            </a:extLst>
          </p:cNvPr>
          <p:cNvSpPr txBox="1"/>
          <p:nvPr/>
        </p:nvSpPr>
        <p:spPr>
          <a:xfrm>
            <a:off x="2292757" y="4098735"/>
            <a:ext cx="8021945" cy="46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Bereitstellung der Workshop-Materialien, Website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6879F7AD-1446-8946-15FD-A84394A5D0D4}"/>
              </a:ext>
            </a:extLst>
          </p:cNvPr>
          <p:cNvSpPr txBox="1"/>
          <p:nvPr/>
        </p:nvSpPr>
        <p:spPr>
          <a:xfrm>
            <a:off x="2292757" y="6960898"/>
            <a:ext cx="8146643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Möglichkeit, Co-Trainerin in Anspruch zu nehmen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286669E-213E-A960-65E6-352BDA8C2F05}"/>
              </a:ext>
            </a:extLst>
          </p:cNvPr>
          <p:cNvSpPr/>
          <p:nvPr/>
        </p:nvSpPr>
        <p:spPr>
          <a:xfrm>
            <a:off x="11710581" y="1591437"/>
            <a:ext cx="6577419" cy="8695563"/>
          </a:xfrm>
          <a:custGeom>
            <a:avLst/>
            <a:gdLst/>
            <a:ahLst/>
            <a:cxnLst/>
            <a:rect l="l" t="t" r="r" b="b"/>
            <a:pathLst>
              <a:path w="5140642" h="7710963">
                <a:moveTo>
                  <a:pt x="0" y="0"/>
                </a:moveTo>
                <a:lnTo>
                  <a:pt x="5140642" y="0"/>
                </a:lnTo>
                <a:lnTo>
                  <a:pt x="514064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98C22E0-4436-5DFE-0BDA-623F16EA53D1}"/>
              </a:ext>
            </a:extLst>
          </p:cNvPr>
          <p:cNvGrpSpPr/>
          <p:nvPr/>
        </p:nvGrpSpPr>
        <p:grpSpPr>
          <a:xfrm>
            <a:off x="976764" y="3306691"/>
            <a:ext cx="914400" cy="1470263"/>
            <a:chOff x="5486400" y="1920637"/>
            <a:chExt cx="914400" cy="14702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57D43-94EB-F5E7-58C2-30A29B6B2EA6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09965C3-C70B-CA45-55BF-84C776E9C509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83A1CF2-F0F0-54AF-DB6E-597517AACEF7}"/>
              </a:ext>
            </a:extLst>
          </p:cNvPr>
          <p:cNvGrpSpPr/>
          <p:nvPr/>
        </p:nvGrpSpPr>
        <p:grpSpPr>
          <a:xfrm>
            <a:off x="976764" y="4745407"/>
            <a:ext cx="914400" cy="1470263"/>
            <a:chOff x="5486400" y="1920637"/>
            <a:chExt cx="914400" cy="147026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A1533F-08DB-2865-53FA-8C6C48FC2FBA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B470D2B-CBB8-A5E4-D4D4-E5951655E9F1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676360F-5D39-2482-CD68-728426385178}"/>
              </a:ext>
            </a:extLst>
          </p:cNvPr>
          <p:cNvGrpSpPr/>
          <p:nvPr/>
        </p:nvGrpSpPr>
        <p:grpSpPr>
          <a:xfrm>
            <a:off x="976764" y="6181714"/>
            <a:ext cx="914400" cy="1470263"/>
            <a:chOff x="5486400" y="1920637"/>
            <a:chExt cx="914400" cy="14702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FFF13C-24B0-0378-8AA7-8CC67AD3983F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6C9C9641-BB01-5F18-7C95-9AF82768DE29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E8DDC3B-A23B-F751-5981-355B0F85C1D5}"/>
              </a:ext>
            </a:extLst>
          </p:cNvPr>
          <p:cNvGrpSpPr/>
          <p:nvPr/>
        </p:nvGrpSpPr>
        <p:grpSpPr>
          <a:xfrm>
            <a:off x="976764" y="7618021"/>
            <a:ext cx="914400" cy="1470263"/>
            <a:chOff x="5486400" y="1920637"/>
            <a:chExt cx="914400" cy="147026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9E7FB8-83E7-C8E2-F28B-DDF1FDB414C3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3962EF31-9642-5C53-2CE3-A9B68D56C0A1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4</a:t>
              </a:r>
            </a:p>
          </p:txBody>
        </p:sp>
      </p:grpSp>
      <p:sp>
        <p:nvSpPr>
          <p:cNvPr id="3" name="Foliennummernplatzhalter 10">
            <a:extLst>
              <a:ext uri="{FF2B5EF4-FFF2-40B4-BE49-F238E27FC236}">
                <a16:creationId xmlns:a16="http://schemas.microsoft.com/office/drawing/2014/main" id="{23FCC9C7-955E-1DA7-12C2-B7777AC0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1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2D599E4E-DA75-C6C8-2DDE-0217C0A28F4F}"/>
              </a:ext>
            </a:extLst>
          </p:cNvPr>
          <p:cNvSpPr/>
          <p:nvPr/>
        </p:nvSpPr>
        <p:spPr>
          <a:xfrm>
            <a:off x="753581" y="2751794"/>
            <a:ext cx="6430240" cy="3688479"/>
          </a:xfrm>
          <a:prstGeom prst="roundRect">
            <a:avLst/>
          </a:prstGeom>
          <a:solidFill>
            <a:srgbClr val="FA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870964" y="570127"/>
            <a:ext cx="86827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Train-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the</a:t>
            </a:r>
            <a:r>
              <a:rPr lang="de-DE" sz="7000" dirty="0">
                <a:solidFill>
                  <a:srgbClr val="444A72"/>
                </a:solidFill>
                <a:latin typeface="Open Sans Bold"/>
              </a:rPr>
              <a:t>-Trainer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981174" y="491767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1152550" y="3550867"/>
            <a:ext cx="9719592" cy="305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Power-Point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Slides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zum Workshop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Excel Ablaufplan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Workbooks als PDF zum Ausdrucken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>
              <a:lnSpc>
                <a:spcPct val="140000"/>
              </a:lnSpc>
            </a:pPr>
            <a:r>
              <a:rPr lang="de-DE" sz="2800" dirty="0">
                <a:solidFill>
                  <a:srgbClr val="35393D"/>
                </a:solidFill>
                <a:latin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www.reslienz-im-studium.de</a:t>
            </a:r>
            <a:endParaRPr lang="de-DE" sz="2800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22718C-C5B5-DDCC-0429-AB0C6D48AB29}"/>
              </a:ext>
            </a:extLst>
          </p:cNvPr>
          <p:cNvSpPr txBox="1">
            <a:spLocks/>
          </p:cNvSpPr>
          <p:nvPr/>
        </p:nvSpPr>
        <p:spPr>
          <a:xfrm>
            <a:off x="1152550" y="3038811"/>
            <a:ext cx="5338378" cy="55916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>
                <a:solidFill>
                  <a:srgbClr val="35393D"/>
                </a:solidFill>
                <a:latin typeface="Open Sans Light"/>
              </a:rPr>
              <a:t>1. Workshop-Material</a:t>
            </a: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EBDABD2-3CBD-959A-E575-77B836AF7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117" y="2339136"/>
            <a:ext cx="10544904" cy="7377737"/>
          </a:xfrm>
          <a:prstGeom prst="rect">
            <a:avLst/>
          </a:prstGeom>
        </p:spPr>
      </p:pic>
      <p:pic>
        <p:nvPicPr>
          <p:cNvPr id="6" name="Grafik 5" descr="Pfeil: Kurve gegen den Uhrzeigersinn mit einfarbiger Füllung">
            <a:extLst>
              <a:ext uri="{FF2B5EF4-FFF2-40B4-BE49-F238E27FC236}">
                <a16:creationId xmlns:a16="http://schemas.microsoft.com/office/drawing/2014/main" id="{D1B41EE8-1793-DCEB-1898-2859CF2DD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396076">
            <a:off x="5833799" y="6634575"/>
            <a:ext cx="1592471" cy="1592471"/>
          </a:xfrm>
          <a:prstGeom prst="rect">
            <a:avLst/>
          </a:prstGeom>
        </p:spPr>
      </p:pic>
      <p:sp>
        <p:nvSpPr>
          <p:cNvPr id="2" name="Foliennummernplatzhalter 10">
            <a:extLst>
              <a:ext uri="{FF2B5EF4-FFF2-40B4-BE49-F238E27FC236}">
                <a16:creationId xmlns:a16="http://schemas.microsoft.com/office/drawing/2014/main" id="{E7348B81-35C5-791D-BFBF-980ABECD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72881354-59C6-5043-4B86-CFD0A093218E}"/>
              </a:ext>
            </a:extLst>
          </p:cNvPr>
          <p:cNvSpPr/>
          <p:nvPr/>
        </p:nvSpPr>
        <p:spPr>
          <a:xfrm>
            <a:off x="747055" y="8265824"/>
            <a:ext cx="7906715" cy="1488391"/>
          </a:xfrm>
          <a:prstGeom prst="roundRect">
            <a:avLst/>
          </a:prstGeom>
          <a:solidFill>
            <a:srgbClr val="FA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259271" y="0"/>
            <a:ext cx="47577" cy="1458039"/>
          </a:xfrm>
          <a:custGeom>
            <a:avLst/>
            <a:gdLst/>
            <a:ahLst/>
            <a:cxnLst/>
            <a:rect l="l" t="t" r="r" b="b"/>
            <a:pathLst>
              <a:path w="47577" h="1458039">
                <a:moveTo>
                  <a:pt x="0" y="0"/>
                </a:moveTo>
                <a:lnTo>
                  <a:pt x="47578" y="0"/>
                </a:lnTo>
                <a:lnTo>
                  <a:pt x="47578" y="1458039"/>
                </a:lnTo>
                <a:lnTo>
                  <a:pt x="0" y="1458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870964" y="570127"/>
            <a:ext cx="86827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Train-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the</a:t>
            </a:r>
            <a:r>
              <a:rPr lang="de-DE" sz="7000" dirty="0">
                <a:solidFill>
                  <a:srgbClr val="444A72"/>
                </a:solidFill>
                <a:latin typeface="Open Sans Bold"/>
              </a:rPr>
              <a:t>-Trainer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981174" y="491767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425B4315-245B-335E-9353-931D13D05010}"/>
              </a:ext>
            </a:extLst>
          </p:cNvPr>
          <p:cNvSpPr txBox="1">
            <a:spLocks/>
          </p:cNvSpPr>
          <p:nvPr/>
        </p:nvSpPr>
        <p:spPr>
          <a:xfrm>
            <a:off x="1071871" y="8525324"/>
            <a:ext cx="5338378" cy="55916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rgbClr val="35393D"/>
                </a:solidFill>
                <a:latin typeface="Open Sans Light"/>
              </a:rPr>
              <a:t>3. Möglichkeit zur Hospitation</a:t>
            </a:r>
          </a:p>
          <a:p>
            <a:pPr algn="l"/>
            <a:endParaRPr lang="de-DE" b="1" dirty="0">
              <a:solidFill>
                <a:srgbClr val="35393D"/>
              </a:solidFill>
              <a:latin typeface="Open Sans Light"/>
            </a:endParaRPr>
          </a:p>
          <a:p>
            <a:pPr algn="l"/>
            <a:endParaRPr lang="de-DE" b="1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C19042-ED9A-41BA-DEB7-22276E792AEA}"/>
              </a:ext>
            </a:extLst>
          </p:cNvPr>
          <p:cNvSpPr txBox="1"/>
          <p:nvPr/>
        </p:nvSpPr>
        <p:spPr>
          <a:xfrm>
            <a:off x="1071871" y="8993976"/>
            <a:ext cx="9719592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Kontakt: </a:t>
            </a:r>
            <a:r>
              <a:rPr lang="de-DE" sz="2400" dirty="0" err="1">
                <a:solidFill>
                  <a:srgbClr val="35393D"/>
                </a:solidFill>
                <a:latin typeface="Open Sans Light"/>
              </a:rPr>
              <a:t>joanajulie.scheppe@hft-stuttgart.de</a:t>
            </a:r>
            <a:endParaRPr lang="de-DE" sz="2400" dirty="0">
              <a:solidFill>
                <a:srgbClr val="35393D"/>
              </a:solidFill>
              <a:latin typeface="Open Sans Ligh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A6FC273-886F-E674-FA2B-8AD1B14145E6}"/>
              </a:ext>
            </a:extLst>
          </p:cNvPr>
          <p:cNvGrpSpPr/>
          <p:nvPr/>
        </p:nvGrpSpPr>
        <p:grpSpPr>
          <a:xfrm>
            <a:off x="747055" y="2410858"/>
            <a:ext cx="10063458" cy="5338324"/>
            <a:chOff x="9553673" y="2445621"/>
            <a:chExt cx="10063458" cy="5338324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9C34415A-54DE-2149-73ED-02000E4D765F}"/>
                </a:ext>
              </a:extLst>
            </p:cNvPr>
            <p:cNvSpPr/>
            <p:nvPr/>
          </p:nvSpPr>
          <p:spPr>
            <a:xfrm>
              <a:off x="9553673" y="2445621"/>
              <a:ext cx="7906715" cy="5338324"/>
            </a:xfrm>
            <a:prstGeom prst="roundRect">
              <a:avLst/>
            </a:prstGeom>
            <a:solidFill>
              <a:srgbClr val="FA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Untertitel 2">
              <a:extLst>
                <a:ext uri="{FF2B5EF4-FFF2-40B4-BE49-F238E27FC236}">
                  <a16:creationId xmlns:a16="http://schemas.microsoft.com/office/drawing/2014/main" id="{BB9A0002-EA6A-3E37-46ED-378C87D039AC}"/>
                </a:ext>
              </a:extLst>
            </p:cNvPr>
            <p:cNvSpPr txBox="1">
              <a:spLocks/>
            </p:cNvSpPr>
            <p:nvPr/>
          </p:nvSpPr>
          <p:spPr>
            <a:xfrm>
              <a:off x="9810409" y="2751636"/>
              <a:ext cx="5338378" cy="559168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b="1" dirty="0">
                  <a:solidFill>
                    <a:srgbClr val="35393D"/>
                  </a:solidFill>
                  <a:latin typeface="Open Sans Light"/>
                </a:rPr>
                <a:t>2. Co-Trainer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D55986B-B191-A5FD-67C8-42A4A1A97074}"/>
                </a:ext>
              </a:extLst>
            </p:cNvPr>
            <p:cNvSpPr txBox="1"/>
            <p:nvPr/>
          </p:nvSpPr>
          <p:spPr>
            <a:xfrm>
              <a:off x="9897539" y="3256329"/>
              <a:ext cx="9719592" cy="2110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Bis Ende November 2023 im Rahmen des Projekts</a:t>
              </a:r>
            </a:p>
            <a:p>
              <a:pPr marL="457200" indent="-45720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Ab November 2023 auf freiberuflicher Basis</a:t>
              </a:r>
            </a:p>
            <a:p>
              <a:pPr marL="457200" indent="-45720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Ab Teilnehmerzahl von 10 Personen</a:t>
              </a:r>
            </a:p>
            <a:p>
              <a:pPr marL="457200" indent="-45720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endParaRPr lang="de-DE" sz="2400" dirty="0">
                <a:solidFill>
                  <a:srgbClr val="35393D"/>
                </a:solidFill>
                <a:latin typeface="Open Sans Light"/>
              </a:endParaRPr>
            </a:p>
          </p:txBody>
        </p:sp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8DF85B4D-9467-F191-7341-E285535FE6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201604" y="5523571"/>
              <a:ext cx="1801182" cy="1801170"/>
              <a:chOff x="0" y="0"/>
              <a:chExt cx="2095081" cy="2095068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53CADBE3-3F59-3484-77CA-CCD609C5C957}"/>
                  </a:ext>
                </a:extLst>
              </p:cNvPr>
              <p:cNvSpPr/>
              <p:nvPr/>
            </p:nvSpPr>
            <p:spPr>
              <a:xfrm>
                <a:off x="0" y="0"/>
                <a:ext cx="2094992" cy="2094992"/>
              </a:xfrm>
              <a:custGeom>
                <a:avLst/>
                <a:gdLst/>
                <a:ahLst/>
                <a:cxnLst/>
                <a:rect l="l" t="t" r="r" b="b"/>
                <a:pathLst>
                  <a:path w="2094992" h="2094992">
                    <a:moveTo>
                      <a:pt x="1047496" y="0"/>
                    </a:moveTo>
                    <a:cubicBezTo>
                      <a:pt x="469011" y="0"/>
                      <a:pt x="0" y="469011"/>
                      <a:pt x="0" y="1047496"/>
                    </a:cubicBezTo>
                    <a:cubicBezTo>
                      <a:pt x="0" y="1625981"/>
                      <a:pt x="469011" y="2094992"/>
                      <a:pt x="1047496" y="2094992"/>
                    </a:cubicBezTo>
                    <a:cubicBezTo>
                      <a:pt x="1625981" y="2094992"/>
                      <a:pt x="2094992" y="1625981"/>
                      <a:pt x="2094992" y="1047496"/>
                    </a:cubicBezTo>
                    <a:cubicBezTo>
                      <a:pt x="2094992" y="469011"/>
                      <a:pt x="1626108" y="0"/>
                      <a:pt x="1047496" y="0"/>
                    </a:cubicBezTo>
                    <a:close/>
                  </a:path>
                </a:pathLst>
              </a:cu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E7E1B07C-CB90-A3C7-1BDA-853BF7E0D564}"/>
                </a:ext>
              </a:extLst>
            </p:cNvPr>
            <p:cNvSpPr txBox="1"/>
            <p:nvPr/>
          </p:nvSpPr>
          <p:spPr>
            <a:xfrm>
              <a:off x="9897539" y="6067370"/>
              <a:ext cx="6864149" cy="1278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ts val="3449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Wirtschaftspsychologin </a:t>
              </a:r>
              <a:r>
                <a:rPr lang="de-DE" sz="2400" dirty="0" err="1">
                  <a:solidFill>
                    <a:srgbClr val="35393D"/>
                  </a:solidFill>
                  <a:latin typeface="Open Sans Light"/>
                </a:rPr>
                <a:t>M.Sc</a:t>
              </a: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.</a:t>
              </a:r>
            </a:p>
            <a:p>
              <a:pPr marL="342900" indent="-342900" algn="l">
                <a:lnSpc>
                  <a:spcPts val="3449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35393D"/>
                  </a:solidFill>
                  <a:latin typeface="Open Sans Light"/>
                </a:rPr>
                <a:t>Selbstständige Trainerin </a:t>
              </a:r>
            </a:p>
            <a:p>
              <a:pPr marL="342900" indent="-342900" algn="l">
                <a:lnSpc>
                  <a:spcPts val="3449"/>
                </a:lnSpc>
                <a:buFont typeface="Arial" panose="020B0604020202020204" pitchFamily="34" charset="0"/>
                <a:buChar char="•"/>
              </a:pPr>
              <a:r>
                <a:rPr lang="de-DE" sz="2400" dirty="0" err="1">
                  <a:solidFill>
                    <a:srgbClr val="35393D"/>
                  </a:solidFill>
                  <a:latin typeface="Open Sans Light"/>
                </a:rPr>
                <a:t>joana.scheppe@web.de</a:t>
              </a:r>
              <a:endParaRPr lang="de-DE" sz="2400" dirty="0">
                <a:solidFill>
                  <a:srgbClr val="35393D"/>
                </a:solidFill>
                <a:latin typeface="Open Sans Light"/>
              </a:endParaRPr>
            </a:p>
          </p:txBody>
        </p:sp>
        <p:sp>
          <p:nvSpPr>
            <p:cNvPr id="28" name="Untertitel 2">
              <a:extLst>
                <a:ext uri="{FF2B5EF4-FFF2-40B4-BE49-F238E27FC236}">
                  <a16:creationId xmlns:a16="http://schemas.microsoft.com/office/drawing/2014/main" id="{826C4409-4CCD-DE0B-C253-3B46CCB24FC4}"/>
                </a:ext>
              </a:extLst>
            </p:cNvPr>
            <p:cNvSpPr txBox="1">
              <a:spLocks/>
            </p:cNvSpPr>
            <p:nvPr/>
          </p:nvSpPr>
          <p:spPr>
            <a:xfrm>
              <a:off x="9897539" y="5502859"/>
              <a:ext cx="5338378" cy="559168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dirty="0">
                  <a:solidFill>
                    <a:srgbClr val="35393D"/>
                  </a:solidFill>
                  <a:latin typeface="Open Sans Light"/>
                </a:rPr>
                <a:t>Joana Julie Scheppe</a:t>
              </a:r>
            </a:p>
          </p:txBody>
        </p:sp>
      </p:grp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2D599E4E-DA75-C6C8-2DDE-0217C0A28F4F}"/>
              </a:ext>
            </a:extLst>
          </p:cNvPr>
          <p:cNvSpPr/>
          <p:nvPr/>
        </p:nvSpPr>
        <p:spPr>
          <a:xfrm>
            <a:off x="9144000" y="2410858"/>
            <a:ext cx="8309626" cy="5338324"/>
          </a:xfrm>
          <a:prstGeom prst="roundRect">
            <a:avLst/>
          </a:prstGeom>
          <a:solidFill>
            <a:srgbClr val="FA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9740850" y="3186999"/>
            <a:ext cx="9719592" cy="4179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20. September 2023, 13-16 Uhr 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HFT Stuttgart (hybrid)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Optional: 16:15-17:30 Uhr Austausch Verstetigung</a:t>
            </a:r>
          </a:p>
          <a:p>
            <a:pPr>
              <a:lnSpc>
                <a:spcPct val="140000"/>
              </a:lnSpc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>
              <a:lnSpc>
                <a:spcPct val="140000"/>
              </a:lnSpc>
            </a:pPr>
            <a:r>
              <a:rPr lang="de-DE" sz="2400" b="1" dirty="0">
                <a:solidFill>
                  <a:srgbClr val="35393D"/>
                </a:solidFill>
                <a:latin typeface="Open Sans Light"/>
              </a:rPr>
              <a:t>5.  Verstetigung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25. Oktober 2023, 14-17 Uhr 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22718C-C5B5-DDCC-0429-AB0C6D48AB29}"/>
              </a:ext>
            </a:extLst>
          </p:cNvPr>
          <p:cNvSpPr txBox="1">
            <a:spLocks/>
          </p:cNvSpPr>
          <p:nvPr/>
        </p:nvSpPr>
        <p:spPr>
          <a:xfrm>
            <a:off x="9740850" y="2670357"/>
            <a:ext cx="5338378" cy="55916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rgbClr val="35393D"/>
                </a:solidFill>
                <a:latin typeface="Open Sans Light"/>
              </a:rPr>
              <a:t>4. Train-</a:t>
            </a:r>
            <a:r>
              <a:rPr lang="de-DE" b="1" dirty="0" err="1">
                <a:solidFill>
                  <a:srgbClr val="35393D"/>
                </a:solidFill>
                <a:latin typeface="Open Sans Light"/>
              </a:rPr>
              <a:t>the</a:t>
            </a:r>
            <a:r>
              <a:rPr lang="de-DE" b="1" dirty="0">
                <a:solidFill>
                  <a:srgbClr val="35393D"/>
                </a:solidFill>
                <a:latin typeface="Open Sans Light"/>
              </a:rPr>
              <a:t>-Trainer Workshops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9DD7B59-D08C-2013-6714-D3427E3730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5301" y="7252353"/>
            <a:ext cx="1596478" cy="1596478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FD39227-54E9-D551-4046-6BF6DEC02E5F}"/>
              </a:ext>
            </a:extLst>
          </p:cNvPr>
          <p:cNvSpPr txBox="1"/>
          <p:nvPr/>
        </p:nvSpPr>
        <p:spPr>
          <a:xfrm>
            <a:off x="9743478" y="7719855"/>
            <a:ext cx="1843075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Anmeldung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C87A356-A229-213A-584C-C371F5CF64EC}"/>
              </a:ext>
            </a:extLst>
          </p:cNvPr>
          <p:cNvSpPr txBox="1"/>
          <p:nvPr/>
        </p:nvSpPr>
        <p:spPr>
          <a:xfrm>
            <a:off x="9743478" y="8415635"/>
            <a:ext cx="982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35393D"/>
                </a:solidFill>
                <a:latin typeface="Open Sa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eveeno.com/remind-trainthetrainer</a:t>
            </a:r>
            <a:endParaRPr lang="de-DE" sz="2400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2" name="Foliennummernplatzhalter 10">
            <a:extLst>
              <a:ext uri="{FF2B5EF4-FFF2-40B4-BE49-F238E27FC236}">
                <a16:creationId xmlns:a16="http://schemas.microsoft.com/office/drawing/2014/main" id="{72D6EBBA-2A52-E042-0F4E-2114565E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22547" y="5033467"/>
            <a:ext cx="5339296" cy="110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de-DE" sz="6999" dirty="0">
                <a:solidFill>
                  <a:srgbClr val="444A72"/>
                </a:solidFill>
                <a:latin typeface="Open Sans Bold"/>
              </a:rPr>
              <a:t>Austausch</a:t>
            </a:r>
            <a:r>
              <a:rPr lang="en-US" sz="6999" dirty="0">
                <a:solidFill>
                  <a:srgbClr val="444A72"/>
                </a:solidFill>
                <a:latin typeface="Open Sans Bold"/>
              </a:rPr>
              <a:t> </a:t>
            </a:r>
          </a:p>
          <a:p>
            <a:pPr algn="ctr">
              <a:lnSpc>
                <a:spcPts val="5998"/>
              </a:lnSpc>
            </a:pPr>
            <a:r>
              <a:rPr lang="en-US" sz="2399" spc="479" dirty="0">
                <a:latin typeface="Open Sans"/>
              </a:rPr>
              <a:t>PART 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59BBC5-6E49-40F7-0855-5DBD242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CA250477-B81E-D6DA-2CA8-436266155453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1877712"/>
            <a:ext cx="6525520" cy="7074502"/>
            <a:chOff x="0" y="0"/>
            <a:chExt cx="5857240" cy="63500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7294AF2-6425-210B-8AA8-388B14D7935C}"/>
                </a:ext>
              </a:extLst>
            </p:cNvPr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0" y="805555"/>
            <a:ext cx="86827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Austausch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7E746222-9297-5AA3-C22D-DCA68C98C0F2}"/>
              </a:ext>
            </a:extLst>
          </p:cNvPr>
          <p:cNvSpPr/>
          <p:nvPr/>
        </p:nvSpPr>
        <p:spPr>
          <a:xfrm>
            <a:off x="11674966" y="1536973"/>
            <a:ext cx="6613034" cy="8750027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4B38539-0673-7534-91FC-F11605028C70}"/>
              </a:ext>
            </a:extLst>
          </p:cNvPr>
          <p:cNvSpPr txBox="1"/>
          <p:nvPr/>
        </p:nvSpPr>
        <p:spPr>
          <a:xfrm>
            <a:off x="2300640" y="7262214"/>
            <a:ext cx="87483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Interesse an weiterer Verstetigung des Projekts? Erste Ideen?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BF6487E-F422-7999-5258-D6C5A6DC7042}"/>
              </a:ext>
            </a:extLst>
          </p:cNvPr>
          <p:cNvSpPr txBox="1"/>
          <p:nvPr/>
        </p:nvSpPr>
        <p:spPr>
          <a:xfrm>
            <a:off x="2292757" y="2690384"/>
            <a:ext cx="834532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Welche Erfahrungen haben Sie mit gesundheitsfördernden Angeboten an Ihrer eigenen Hochschule gemacht? </a:t>
            </a:r>
          </a:p>
          <a:p>
            <a:pPr marL="0" indent="0">
              <a:buNone/>
            </a:pPr>
            <a:endParaRPr lang="de-DE" sz="2800" dirty="0">
              <a:solidFill>
                <a:srgbClr val="35393D"/>
              </a:solidFill>
              <a:latin typeface="Open Sans Light"/>
            </a:endParaRPr>
          </a:p>
          <a:p>
            <a:pPr marL="0" indent="0">
              <a:buNone/>
            </a:pPr>
            <a:r>
              <a:rPr lang="de-DE" sz="2400" i="1" dirty="0">
                <a:solidFill>
                  <a:srgbClr val="35393D"/>
                </a:solidFill>
                <a:latin typeface="Open Sans Light"/>
              </a:rPr>
              <a:t>(TN-Zahlen, Formate wie hybrid oder anonym, Themen, Erreichbarkeit der Studierenden)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7D9E7CD-FE6B-B2C7-43D8-0B2D4500F8C4}"/>
              </a:ext>
            </a:extLst>
          </p:cNvPr>
          <p:cNvSpPr txBox="1"/>
          <p:nvPr/>
        </p:nvSpPr>
        <p:spPr>
          <a:xfrm>
            <a:off x="2292757" y="5622395"/>
            <a:ext cx="852764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Interesse an Kooperation bzw. unseren Train-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the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-Trainer Angeboten? Wer möchte im 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inner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circle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sein?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14769F3-D126-9BCB-6DF5-692A5CD3CC76}"/>
              </a:ext>
            </a:extLst>
          </p:cNvPr>
          <p:cNvGrpSpPr/>
          <p:nvPr/>
        </p:nvGrpSpPr>
        <p:grpSpPr>
          <a:xfrm>
            <a:off x="976764" y="2171700"/>
            <a:ext cx="914400" cy="1470263"/>
            <a:chOff x="5486400" y="1920637"/>
            <a:chExt cx="914400" cy="14702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14BD15-138D-6ABD-B741-4C91E7C18800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2C05CAFF-1F5A-ADBA-69E1-3E4DDCA02F70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238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2800" dirty="0">
                  <a:solidFill>
                    <a:srgbClr val="444A72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D618ED-5DE6-5828-90ED-156F6D1D94B8}"/>
              </a:ext>
            </a:extLst>
          </p:cNvPr>
          <p:cNvGrpSpPr/>
          <p:nvPr/>
        </p:nvGrpSpPr>
        <p:grpSpPr>
          <a:xfrm>
            <a:off x="976764" y="5044837"/>
            <a:ext cx="914400" cy="1470263"/>
            <a:chOff x="5486400" y="2916885"/>
            <a:chExt cx="914400" cy="14702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B02BE0-D2C0-27C1-8829-E43AFD9760F4}"/>
                </a:ext>
              </a:extLst>
            </p:cNvPr>
            <p:cNvSpPr/>
            <p:nvPr/>
          </p:nvSpPr>
          <p:spPr>
            <a:xfrm>
              <a:off x="5486400" y="3472748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85C93006-4C45-E1E8-6243-8D9D35D3CAC2}"/>
                </a:ext>
              </a:extLst>
            </p:cNvPr>
            <p:cNvSpPr txBox="1"/>
            <p:nvPr/>
          </p:nvSpPr>
          <p:spPr>
            <a:xfrm>
              <a:off x="5789983" y="2916885"/>
              <a:ext cx="375667" cy="13238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2800" dirty="0">
                  <a:solidFill>
                    <a:srgbClr val="444A72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6725099-7DFB-9EA4-1E22-FC1EAA1D9E29}"/>
              </a:ext>
            </a:extLst>
          </p:cNvPr>
          <p:cNvGrpSpPr/>
          <p:nvPr/>
        </p:nvGrpSpPr>
        <p:grpSpPr>
          <a:xfrm>
            <a:off x="976764" y="6700699"/>
            <a:ext cx="914400" cy="1490801"/>
            <a:chOff x="5486400" y="3244623"/>
            <a:chExt cx="914400" cy="14908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9238D89-B4B3-DF48-655F-26F13BBED76C}"/>
                </a:ext>
              </a:extLst>
            </p:cNvPr>
            <p:cNvSpPr/>
            <p:nvPr/>
          </p:nvSpPr>
          <p:spPr>
            <a:xfrm>
              <a:off x="5486400" y="3821024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A10AEBC7-5ECF-0C40-FA92-B4229062013D}"/>
                </a:ext>
              </a:extLst>
            </p:cNvPr>
            <p:cNvSpPr txBox="1"/>
            <p:nvPr/>
          </p:nvSpPr>
          <p:spPr>
            <a:xfrm>
              <a:off x="5789983" y="3244623"/>
              <a:ext cx="375667" cy="13238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2800" dirty="0">
                  <a:solidFill>
                    <a:srgbClr val="444A72"/>
                  </a:solidFill>
                  <a:latin typeface="Open Sans Bold"/>
                </a:rPr>
                <a:t>3</a:t>
              </a:r>
            </a:p>
          </p:txBody>
        </p:sp>
      </p:grpSp>
      <p:sp>
        <p:nvSpPr>
          <p:cNvPr id="5" name="Foliennummernplatzhalter 10">
            <a:extLst>
              <a:ext uri="{FF2B5EF4-FFF2-40B4-BE49-F238E27FC236}">
                <a16:creationId xmlns:a16="http://schemas.microsoft.com/office/drawing/2014/main" id="{4B4EEC49-4787-CEFC-C52F-87575BB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7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6469644"/>
            <a:ext cx="84222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de-DE" sz="6000" dirty="0">
                <a:solidFill>
                  <a:srgbClr val="444A72"/>
                </a:solidFill>
                <a:latin typeface="Moontime"/>
              </a:rPr>
              <a:t>Vielen Dank für Ihre Aufmerksamkeit!</a:t>
            </a:r>
          </a:p>
        </p:txBody>
      </p:sp>
      <p:pic>
        <p:nvPicPr>
          <p:cNvPr id="22" name="Grafik 21" descr="Ein Bild, das Person, Kleidung enthält.&#10;&#10;Automatisch generierte Beschreibung">
            <a:extLst>
              <a:ext uri="{FF2B5EF4-FFF2-40B4-BE49-F238E27FC236}">
                <a16:creationId xmlns:a16="http://schemas.microsoft.com/office/drawing/2014/main" id="{33004939-14CD-AE04-5125-FAB5B37CC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929" y="7701078"/>
            <a:ext cx="1113566" cy="111356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0FB2D1-78B0-EB58-CE3A-77EFB12D5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9464" y="5638598"/>
            <a:ext cx="1139605" cy="10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092D9F4-AF33-2377-9E44-782A9C665DF1}"/>
              </a:ext>
            </a:extLst>
          </p:cNvPr>
          <p:cNvSpPr txBox="1"/>
          <p:nvPr/>
        </p:nvSpPr>
        <p:spPr>
          <a:xfrm>
            <a:off x="11860626" y="5574576"/>
            <a:ext cx="5694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35393D"/>
                </a:solidFill>
                <a:latin typeface="Open Sans Light"/>
              </a:rPr>
              <a:t>Prof. Dr. Katrin Allmendinger</a:t>
            </a:r>
          </a:p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Professorin für Wirtschaftspsychologie (HFT Stuttgart)</a:t>
            </a:r>
          </a:p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Leitung Projekt </a:t>
            </a:r>
            <a:r>
              <a:rPr lang="de-DE" dirty="0" err="1">
                <a:solidFill>
                  <a:srgbClr val="35393D"/>
                </a:solidFill>
                <a:latin typeface="Open Sans Light"/>
              </a:rPr>
              <a:t>ReMind</a:t>
            </a:r>
            <a:endParaRPr lang="de-DE" dirty="0">
              <a:solidFill>
                <a:srgbClr val="35393D"/>
              </a:solidFill>
              <a:latin typeface="Open Sans Light"/>
            </a:endParaRPr>
          </a:p>
          <a:p>
            <a:r>
              <a:rPr lang="de-DE" dirty="0" err="1">
                <a:solidFill>
                  <a:srgbClr val="35393D"/>
                </a:solidFill>
                <a:latin typeface="Open Sans Light"/>
              </a:rPr>
              <a:t>katrin.allmendinger@hft-stuttgart.de</a:t>
            </a:r>
            <a:endParaRPr lang="de-DE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EB4D511-5999-86F3-04C9-002B6B5A4FAF}"/>
              </a:ext>
            </a:extLst>
          </p:cNvPr>
          <p:cNvSpPr txBox="1"/>
          <p:nvPr/>
        </p:nvSpPr>
        <p:spPr>
          <a:xfrm>
            <a:off x="11860626" y="7701078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35393D"/>
                </a:solidFill>
                <a:latin typeface="Open Sans Light"/>
              </a:rPr>
              <a:t>Joana Julie Scheppe </a:t>
            </a:r>
          </a:p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Wirtschaftspsychologin (</a:t>
            </a:r>
            <a:r>
              <a:rPr lang="de-DE" dirty="0" err="1">
                <a:solidFill>
                  <a:srgbClr val="35393D"/>
                </a:solidFill>
                <a:latin typeface="Open Sans Light"/>
              </a:rPr>
              <a:t>M.Sc</a:t>
            </a:r>
            <a:r>
              <a:rPr lang="de-DE" dirty="0">
                <a:solidFill>
                  <a:srgbClr val="35393D"/>
                </a:solidFill>
                <a:latin typeface="Open Sans Light"/>
              </a:rPr>
              <a:t>.), Projektmanagement </a:t>
            </a:r>
            <a:r>
              <a:rPr lang="de-DE" dirty="0" err="1">
                <a:solidFill>
                  <a:srgbClr val="35393D"/>
                </a:solidFill>
                <a:latin typeface="Open Sans Light"/>
              </a:rPr>
              <a:t>ReMind</a:t>
            </a:r>
            <a:r>
              <a:rPr lang="de-DE" dirty="0">
                <a:solidFill>
                  <a:srgbClr val="35393D"/>
                </a:solidFill>
                <a:latin typeface="Open Sans Light"/>
              </a:rPr>
              <a:t>, Trainern für Resilienz u. </a:t>
            </a:r>
            <a:r>
              <a:rPr lang="de-DE" dirty="0" err="1">
                <a:solidFill>
                  <a:srgbClr val="35393D"/>
                </a:solidFill>
                <a:latin typeface="Open Sans Light"/>
              </a:rPr>
              <a:t>Mindfulness</a:t>
            </a:r>
            <a:endParaRPr lang="de-DE" dirty="0">
              <a:solidFill>
                <a:srgbClr val="35393D"/>
              </a:solidFill>
              <a:latin typeface="Open Sans Light"/>
            </a:endParaRPr>
          </a:p>
          <a:p>
            <a:r>
              <a:rPr lang="de-DE" dirty="0" err="1">
                <a:solidFill>
                  <a:srgbClr val="35393D"/>
                </a:solidFill>
                <a:latin typeface="Open Sans Light"/>
              </a:rPr>
              <a:t>JoanaJulie.scheppe@hft-stuttgart.de</a:t>
            </a:r>
            <a:endParaRPr lang="de-DE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E53E0E3-BF0D-D46B-8DAA-8F9333E80556}"/>
              </a:ext>
            </a:extLst>
          </p:cNvPr>
          <p:cNvSpPr/>
          <p:nvPr/>
        </p:nvSpPr>
        <p:spPr>
          <a:xfrm>
            <a:off x="-9525" y="-5587367"/>
            <a:ext cx="18288000" cy="10083112"/>
          </a:xfrm>
          <a:custGeom>
            <a:avLst/>
            <a:gdLst/>
            <a:ahLst/>
            <a:cxnLst/>
            <a:rect l="l" t="t" r="r" b="b"/>
            <a:pathLst>
              <a:path w="11673191" h="8229600">
                <a:moveTo>
                  <a:pt x="0" y="0"/>
                </a:moveTo>
                <a:lnTo>
                  <a:pt x="11673192" y="0"/>
                </a:lnTo>
                <a:lnTo>
                  <a:pt x="116731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382C5FF-5DE2-EF67-B919-C617A702E90F}"/>
              </a:ext>
            </a:extLst>
          </p:cNvPr>
          <p:cNvSpPr txBox="1"/>
          <p:nvPr/>
        </p:nvSpPr>
        <p:spPr>
          <a:xfrm>
            <a:off x="1028700" y="9226933"/>
            <a:ext cx="1333500" cy="264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Open Sans Bold"/>
              </a:rPr>
              <a:t>Bildquellen</a:t>
            </a:r>
            <a:endParaRPr lang="en-US" sz="15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13A6774-09A9-B715-58A1-977E409652A6}"/>
              </a:ext>
            </a:extLst>
          </p:cNvPr>
          <p:cNvSpPr txBox="1"/>
          <p:nvPr/>
        </p:nvSpPr>
        <p:spPr>
          <a:xfrm>
            <a:off x="1028700" y="9520762"/>
            <a:ext cx="16584358" cy="30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de-DE" sz="1200" spc="1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Bilder wurden selbst fotografiert oder lizenzfrei erworben 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.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.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</a:t>
            </a:r>
            <a:r>
              <a:rPr lang="de-DE" sz="1200" spc="1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www.pexels.com</a:t>
            </a:r>
            <a:r>
              <a:rPr lang="de-DE" sz="1200" spc="1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/de-de/@</a:t>
            </a:r>
            <a:r>
              <a:rPr lang="de-DE" sz="1200" spc="1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cottonbro</a:t>
            </a:r>
            <a:r>
              <a:rPr lang="de-DE" sz="1200" spc="1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endParaRPr lang="en-US" sz="1200" spc="1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006925"/>
            <a:ext cx="18273170" cy="2280075"/>
          </a:xfrm>
          <a:custGeom>
            <a:avLst/>
            <a:gdLst/>
            <a:ahLst/>
            <a:cxnLst/>
            <a:rect l="l" t="t" r="r" b="b"/>
            <a:pathLst>
              <a:path w="18273170" h="2280075">
                <a:moveTo>
                  <a:pt x="0" y="0"/>
                </a:moveTo>
                <a:lnTo>
                  <a:pt x="18273170" y="0"/>
                </a:lnTo>
                <a:lnTo>
                  <a:pt x="18273170" y="2280075"/>
                </a:lnTo>
                <a:lnTo>
                  <a:pt x="0" y="2280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5533143"/>
            <a:ext cx="8115300" cy="97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3000" dirty="0">
                <a:solidFill>
                  <a:srgbClr val="35393D"/>
                </a:solidFill>
                <a:latin typeface="Open Sans Light"/>
              </a:rPr>
              <a:t>Mit Resilienz-Angeboten für Studierende hatte ich bisher insofern zu tun…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030535"/>
            <a:ext cx="8021945" cy="47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3000" dirty="0">
                <a:solidFill>
                  <a:srgbClr val="35393D"/>
                </a:solidFill>
                <a:latin typeface="Open Sans Light"/>
              </a:rPr>
              <a:t>Ich heiße… und komme von der Hochschule…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1" y="805555"/>
            <a:ext cx="6210300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en-US" sz="7000" dirty="0">
                <a:solidFill>
                  <a:srgbClr val="444A72"/>
                </a:solidFill>
                <a:latin typeface="Open Sans Bold"/>
              </a:rPr>
              <a:t>Intro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E4BCC8-787E-2018-BCB0-902CBA603A48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B55CFF1-3B36-BDD0-101C-423359BF1E55}"/>
              </a:ext>
            </a:extLst>
          </p:cNvPr>
          <p:cNvSpPr/>
          <p:nvPr/>
        </p:nvSpPr>
        <p:spPr>
          <a:xfrm>
            <a:off x="11727657" y="1591437"/>
            <a:ext cx="6545513" cy="8695563"/>
          </a:xfrm>
          <a:custGeom>
            <a:avLst/>
            <a:gdLst/>
            <a:ahLst/>
            <a:cxnLst/>
            <a:rect l="l" t="t" r="r" b="b"/>
            <a:pathLst>
              <a:path w="5140642" h="7710963">
                <a:moveTo>
                  <a:pt x="0" y="0"/>
                </a:moveTo>
                <a:lnTo>
                  <a:pt x="5140642" y="0"/>
                </a:lnTo>
                <a:lnTo>
                  <a:pt x="514064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9396B018-02B5-5D92-77DE-F666D075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610601" y="5113421"/>
            <a:ext cx="9372599" cy="110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de-DE" sz="6999" dirty="0">
                <a:solidFill>
                  <a:srgbClr val="444A72"/>
                </a:solidFill>
                <a:latin typeface="Open Sans Bold"/>
              </a:rPr>
              <a:t>Projektvorstellung </a:t>
            </a:r>
          </a:p>
          <a:p>
            <a:pPr algn="ctr">
              <a:lnSpc>
                <a:spcPts val="5998"/>
              </a:lnSpc>
            </a:pPr>
            <a:r>
              <a:rPr lang="de-DE" sz="2399" spc="479" dirty="0">
                <a:latin typeface="Open Sans"/>
              </a:rPr>
              <a:t>PART 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59BBC5-6E49-40F7-0855-5DBD242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1029CCD-C360-3509-45BC-000868B0DDE0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1877712"/>
            <a:ext cx="6525520" cy="7074502"/>
            <a:chOff x="0" y="0"/>
            <a:chExt cx="5857240" cy="63500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1483628-90BA-8058-E4D0-E606EBEB0614}"/>
                </a:ext>
              </a:extLst>
            </p:cNvPr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4482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BF48DFF-C60B-DC5A-1E93-0DCA987D0D78}"/>
              </a:ext>
            </a:extLst>
          </p:cNvPr>
          <p:cNvSpPr/>
          <p:nvPr/>
        </p:nvSpPr>
        <p:spPr>
          <a:xfrm>
            <a:off x="0" y="8006925"/>
            <a:ext cx="18273170" cy="2280075"/>
          </a:xfrm>
          <a:custGeom>
            <a:avLst/>
            <a:gdLst/>
            <a:ahLst/>
            <a:cxnLst/>
            <a:rect l="l" t="t" r="r" b="b"/>
            <a:pathLst>
              <a:path w="18273170" h="2280075">
                <a:moveTo>
                  <a:pt x="0" y="0"/>
                </a:moveTo>
                <a:lnTo>
                  <a:pt x="18273170" y="0"/>
                </a:lnTo>
                <a:lnTo>
                  <a:pt x="18273170" y="2280075"/>
                </a:lnTo>
                <a:lnTo>
                  <a:pt x="0" y="2280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13689329" y="6446373"/>
            <a:ext cx="1905000" cy="1190625"/>
          </a:xfrm>
          <a:custGeom>
            <a:avLst/>
            <a:gdLst/>
            <a:ahLst/>
            <a:cxnLst/>
            <a:rect l="l" t="t" r="r" b="b"/>
            <a:pathLst>
              <a:path w="1905000" h="1076325">
                <a:moveTo>
                  <a:pt x="0" y="0"/>
                </a:moveTo>
                <a:lnTo>
                  <a:pt x="1905000" y="0"/>
                </a:lnTo>
                <a:lnTo>
                  <a:pt x="1905000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21000" y="6316311"/>
            <a:ext cx="2471610" cy="1544756"/>
          </a:xfrm>
          <a:custGeom>
            <a:avLst/>
            <a:gdLst/>
            <a:ahLst/>
            <a:cxnLst/>
            <a:rect l="l" t="t" r="r" b="b"/>
            <a:pathLst>
              <a:path w="1905000" h="1190625">
                <a:moveTo>
                  <a:pt x="0" y="0"/>
                </a:moveTo>
                <a:lnTo>
                  <a:pt x="1905000" y="0"/>
                </a:lnTo>
                <a:lnTo>
                  <a:pt x="1905000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0" y="805555"/>
            <a:ext cx="8682709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Projektförderer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F8CA351-8FA7-DEA8-4D35-FD74AFFA2AC3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5B1760E-1889-3C7A-5EBC-3B27877860C5}"/>
              </a:ext>
            </a:extLst>
          </p:cNvPr>
          <p:cNvSpPr txBox="1"/>
          <p:nvPr/>
        </p:nvSpPr>
        <p:spPr>
          <a:xfrm>
            <a:off x="918491" y="3457091"/>
            <a:ext cx="9719592" cy="366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Gemeinsames Programm „</a:t>
            </a:r>
            <a:r>
              <a:rPr lang="de-DE" sz="2400" dirty="0" err="1">
                <a:solidFill>
                  <a:srgbClr val="35393D"/>
                </a:solidFill>
                <a:latin typeface="Open Sans Light"/>
              </a:rPr>
              <a:t>bwDigiFellows</a:t>
            </a:r>
            <a:r>
              <a:rPr lang="de-DE" sz="2400" dirty="0">
                <a:solidFill>
                  <a:srgbClr val="35393D"/>
                </a:solidFill>
                <a:latin typeface="Open Sans Light"/>
              </a:rPr>
              <a:t>“ des MWK Baden-Württemberg und des Stifterverbandes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Fellowships für Lehrinnovationen und Unterstützungsangebote in der digitalen Hochschullehre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35393D"/>
              </a:solidFill>
              <a:latin typeface="Open Sans Light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Förderung bis 30. November 2023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C251915-B5C7-9EF0-52E2-BA0E810124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2788" y="6365500"/>
            <a:ext cx="2706839" cy="1495567"/>
          </a:xfrm>
          <a:prstGeom prst="rect">
            <a:avLst/>
          </a:prstGeom>
        </p:spPr>
      </p:pic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E5982F75-AF3C-D1F4-7835-6AFC5F30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8082" y="-63503"/>
            <a:ext cx="4235968" cy="4761538"/>
          </a:xfrm>
          <a:custGeom>
            <a:avLst/>
            <a:gdLst/>
            <a:ahLst/>
            <a:cxnLst/>
            <a:rect l="l" t="t" r="r" b="b"/>
            <a:pathLst>
              <a:path w="4235968" h="4761538">
                <a:moveTo>
                  <a:pt x="0" y="0"/>
                </a:moveTo>
                <a:lnTo>
                  <a:pt x="4235968" y="0"/>
                </a:lnTo>
                <a:lnTo>
                  <a:pt x="4235968" y="4761538"/>
                </a:lnTo>
                <a:lnTo>
                  <a:pt x="0" y="476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83952" y="6385729"/>
            <a:ext cx="8021945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Ein Netzwerk für Hochschulen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83952" y="4097121"/>
            <a:ext cx="8021945" cy="46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DE" sz="2799" dirty="0">
                <a:solidFill>
                  <a:srgbClr val="35393D"/>
                </a:solidFill>
                <a:latin typeface="Open Sans Light"/>
              </a:rPr>
              <a:t>Ein Safe Space für Studierende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E400945-C74D-D542-4E01-888E77875C48}"/>
              </a:ext>
            </a:extLst>
          </p:cNvPr>
          <p:cNvSpPr txBox="1"/>
          <p:nvPr/>
        </p:nvSpPr>
        <p:spPr>
          <a:xfrm>
            <a:off x="918491" y="805555"/>
            <a:ext cx="6210300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Projektziele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7161CD3-3AB8-5C52-CC5D-1C0376A8A3D7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75F735-7B8C-4111-96B2-F7598DCE1BF5}"/>
              </a:ext>
            </a:extLst>
          </p:cNvPr>
          <p:cNvSpPr txBox="1"/>
          <p:nvPr/>
        </p:nvSpPr>
        <p:spPr>
          <a:xfrm>
            <a:off x="1028699" y="8660580"/>
            <a:ext cx="9336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35393D"/>
                </a:solidFill>
                <a:latin typeface="Open Sans Light"/>
              </a:rPr>
              <a:t>= Förderung der </a:t>
            </a:r>
            <a:r>
              <a:rPr lang="de-DE" sz="2400" b="1" dirty="0">
                <a:solidFill>
                  <a:srgbClr val="35393D"/>
                </a:solidFill>
                <a:latin typeface="Open Sans Light"/>
              </a:rPr>
              <a:t>Resilienz von Studierenden</a:t>
            </a:r>
            <a:r>
              <a:rPr lang="de-DE" sz="2400" dirty="0">
                <a:solidFill>
                  <a:srgbClr val="35393D"/>
                </a:solidFill>
                <a:latin typeface="Open Sans Light"/>
              </a:rPr>
              <a:t>, die Prüfungen schieben, ausgepowert sind oder überambitioniert erscheinen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17DC81E-8B61-08E8-131E-633604258500}"/>
              </a:ext>
            </a:extLst>
          </p:cNvPr>
          <p:cNvSpPr/>
          <p:nvPr/>
        </p:nvSpPr>
        <p:spPr>
          <a:xfrm>
            <a:off x="11601641" y="1453806"/>
            <a:ext cx="6710115" cy="8847963"/>
          </a:xfrm>
          <a:custGeom>
            <a:avLst/>
            <a:gdLst/>
            <a:ahLst/>
            <a:cxnLst/>
            <a:rect l="l" t="t" r="r" b="b"/>
            <a:pathLst>
              <a:path w="6557715" h="8695563">
                <a:moveTo>
                  <a:pt x="0" y="0"/>
                </a:moveTo>
                <a:lnTo>
                  <a:pt x="6557715" y="0"/>
                </a:lnTo>
                <a:lnTo>
                  <a:pt x="6557715" y="8695563"/>
                </a:lnTo>
                <a:lnTo>
                  <a:pt x="0" y="869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D16DB51-D57D-716D-5307-26ADB4432729}"/>
              </a:ext>
            </a:extLst>
          </p:cNvPr>
          <p:cNvSpPr txBox="1"/>
          <p:nvPr/>
        </p:nvSpPr>
        <p:spPr>
          <a:xfrm>
            <a:off x="2283952" y="4658731"/>
            <a:ext cx="9336082" cy="954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AT" sz="22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 </a:t>
            </a:r>
            <a:r>
              <a:rPr lang="de-AT" sz="2200" dirty="0">
                <a:solidFill>
                  <a:srgbClr val="35393D"/>
                </a:solidFill>
                <a:latin typeface="Open Sans Light"/>
              </a:rPr>
              <a:t>Hochschulübergreifender Austausch und niederschwelliger Zugang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35393D"/>
              </a:solidFill>
              <a:latin typeface="Open Sans Light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A05520A7-F8A6-3437-FAAB-C2DC6D4E4F96}"/>
              </a:ext>
            </a:extLst>
          </p:cNvPr>
          <p:cNvSpPr txBox="1"/>
          <p:nvPr/>
        </p:nvSpPr>
        <p:spPr>
          <a:xfrm>
            <a:off x="2283952" y="6896100"/>
            <a:ext cx="8354130" cy="954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de-AT" sz="2200" dirty="0">
                <a:solidFill>
                  <a:srgbClr val="35393D"/>
                </a:solidFill>
                <a:latin typeface="Open Sans Light"/>
                <a:sym typeface="Wingdings" pitchFamily="2" charset="2"/>
              </a:rPr>
              <a:t> </a:t>
            </a:r>
            <a:r>
              <a:rPr lang="de-AT" sz="2200" dirty="0">
                <a:solidFill>
                  <a:srgbClr val="35393D"/>
                </a:solidFill>
                <a:latin typeface="Open Sans Light"/>
              </a:rPr>
              <a:t>Austausch, gegenseitige Unterstützung und Weiterentwicklung</a:t>
            </a:r>
          </a:p>
          <a:p>
            <a:pPr marL="457200" indent="-457200" algn="l">
              <a:lnSpc>
                <a:spcPts val="3919"/>
              </a:lnSpc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35393D"/>
              </a:solidFill>
              <a:latin typeface="Open Sans Ligh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3440AE2-3F5D-82E6-40C7-827BDC38A0A4}"/>
              </a:ext>
            </a:extLst>
          </p:cNvPr>
          <p:cNvGrpSpPr/>
          <p:nvPr/>
        </p:nvGrpSpPr>
        <p:grpSpPr>
          <a:xfrm>
            <a:off x="984607" y="3519395"/>
            <a:ext cx="914400" cy="1470263"/>
            <a:chOff x="5486400" y="1920637"/>
            <a:chExt cx="914400" cy="14702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D2A221-698C-A55D-34D3-55A4B3BCBD8D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098CA74-19B8-5B47-C7DC-895090D0E560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1DD3D50-6D54-AF7A-78A8-75DC39DA96D8}"/>
              </a:ext>
            </a:extLst>
          </p:cNvPr>
          <p:cNvGrpSpPr/>
          <p:nvPr/>
        </p:nvGrpSpPr>
        <p:grpSpPr>
          <a:xfrm>
            <a:off x="984607" y="5804117"/>
            <a:ext cx="914400" cy="1470263"/>
            <a:chOff x="5486400" y="1920637"/>
            <a:chExt cx="914400" cy="14702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EC9DCB-DEE1-16C3-E706-AE5185F8CD34}"/>
                </a:ext>
              </a:extLst>
            </p:cNvPr>
            <p:cNvSpPr/>
            <p:nvPr/>
          </p:nvSpPr>
          <p:spPr>
            <a:xfrm>
              <a:off x="5486400" y="2476500"/>
              <a:ext cx="914400" cy="914400"/>
            </a:xfrm>
            <a:prstGeom prst="ellipse">
              <a:avLst/>
            </a:prstGeom>
            <a:solidFill>
              <a:srgbClr val="F1EF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AB8AD4B7-7725-ED60-590E-8AEDC5E2FAEE}"/>
                </a:ext>
              </a:extLst>
            </p:cNvPr>
            <p:cNvSpPr txBox="1"/>
            <p:nvPr/>
          </p:nvSpPr>
          <p:spPr>
            <a:xfrm>
              <a:off x="5789983" y="1920637"/>
              <a:ext cx="375667" cy="139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780"/>
                </a:lnSpc>
              </a:pPr>
              <a:r>
                <a:rPr lang="en-US" sz="4000" dirty="0">
                  <a:solidFill>
                    <a:srgbClr val="444A72"/>
                  </a:solidFill>
                  <a:latin typeface="Open Sans Bold"/>
                </a:rPr>
                <a:t>2</a:t>
              </a:r>
            </a:p>
          </p:txBody>
        </p:sp>
      </p:grpSp>
      <p:sp>
        <p:nvSpPr>
          <p:cNvPr id="3" name="Foliennummernplatzhalter 6">
            <a:extLst>
              <a:ext uri="{FF2B5EF4-FFF2-40B4-BE49-F238E27FC236}">
                <a16:creationId xmlns:a16="http://schemas.microsoft.com/office/drawing/2014/main" id="{D66FEF38-FEB4-AA5B-BA1D-C8FF92F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7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Projektteam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5ED42DC-A05B-8834-42D6-A4D692BA1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0767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0441D18-89D3-44BE-F2DA-B217C1444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9DAFC-68A8-EB29-F9A2-78C534EF8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781300"/>
            <a:ext cx="8339085" cy="6254314"/>
          </a:xfrm>
          <a:prstGeom prst="rect">
            <a:avLst/>
          </a:prstGeom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510E4F9C-1071-CB01-395E-DD1B8FF83713}"/>
              </a:ext>
            </a:extLst>
          </p:cNvPr>
          <p:cNvSpPr/>
          <p:nvPr/>
        </p:nvSpPr>
        <p:spPr>
          <a:xfrm>
            <a:off x="804915" y="2781300"/>
            <a:ext cx="7272285" cy="6254314"/>
          </a:xfrm>
          <a:custGeom>
            <a:avLst/>
            <a:gdLst/>
            <a:ahLst/>
            <a:cxnLst/>
            <a:rect l="l" t="t" r="r" b="b"/>
            <a:pathLst>
              <a:path w="4886325" h="3924300">
                <a:moveTo>
                  <a:pt x="0" y="0"/>
                </a:moveTo>
                <a:lnTo>
                  <a:pt x="4886325" y="0"/>
                </a:lnTo>
                <a:lnTo>
                  <a:pt x="4886325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D39CC892-8E49-775C-8304-34BEA25E997B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Über 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ReMind</a:t>
            </a:r>
            <a:endParaRPr lang="de-DE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5862F-5E03-3C09-F7DE-7A3AD03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80A78A5-6F42-3A5F-F4F0-E3C0F54CE12F}"/>
              </a:ext>
            </a:extLst>
          </p:cNvPr>
          <p:cNvSpPr txBox="1"/>
          <p:nvPr/>
        </p:nvSpPr>
        <p:spPr>
          <a:xfrm>
            <a:off x="1028700" y="727195"/>
            <a:ext cx="10020302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17249B-AF5B-EFC4-ABB3-829D0EDB7C6A}"/>
              </a:ext>
            </a:extLst>
          </p:cNvPr>
          <p:cNvSpPr txBox="1"/>
          <p:nvPr/>
        </p:nvSpPr>
        <p:spPr>
          <a:xfrm>
            <a:off x="1028700" y="2482114"/>
            <a:ext cx="14092909" cy="305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Semesterbegleitend - Start zum </a:t>
            </a:r>
            <a:r>
              <a:rPr lang="de-DE" sz="2800" dirty="0" err="1">
                <a:solidFill>
                  <a:srgbClr val="35393D"/>
                </a:solidFill>
                <a:latin typeface="Open Sans Light"/>
              </a:rPr>
              <a:t>SoSe</a:t>
            </a:r>
            <a:r>
              <a:rPr lang="de-DE" sz="2800" dirty="0">
                <a:solidFill>
                  <a:srgbClr val="35393D"/>
                </a:solidFill>
                <a:latin typeface="Open Sans Light"/>
              </a:rPr>
              <a:t> 2023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Studiengang- und hochschulübergreifend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Unabhängig vom eigenen Hochschulkontext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5393D"/>
                </a:solidFill>
                <a:latin typeface="Open Sans Light"/>
              </a:rPr>
              <a:t>Niederschwelliger Zugang: hybrides Format und Kombination aus Workshops und Selbststudium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4866F8-301A-B237-899B-C9C54404A69A}"/>
              </a:ext>
            </a:extLst>
          </p:cNvPr>
          <p:cNvSpPr/>
          <p:nvPr/>
        </p:nvSpPr>
        <p:spPr>
          <a:xfrm>
            <a:off x="6930090" y="5737088"/>
            <a:ext cx="1320273" cy="1289817"/>
          </a:xfrm>
          <a:prstGeom prst="ellipse">
            <a:avLst/>
          </a:prstGeom>
          <a:solidFill>
            <a:srgbClr val="D4E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E7B304-8EC8-DB67-8B4D-4CF40A09C962}"/>
              </a:ext>
            </a:extLst>
          </p:cNvPr>
          <p:cNvSpPr/>
          <p:nvPr/>
        </p:nvSpPr>
        <p:spPr>
          <a:xfrm>
            <a:off x="1235713" y="5729273"/>
            <a:ext cx="1320273" cy="1289817"/>
          </a:xfrm>
          <a:prstGeom prst="ellipse">
            <a:avLst/>
          </a:prstGeom>
          <a:solidFill>
            <a:srgbClr val="D4E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Kinder mit einfarbiger Füllung">
            <a:extLst>
              <a:ext uri="{FF2B5EF4-FFF2-40B4-BE49-F238E27FC236}">
                <a16:creationId xmlns:a16="http://schemas.microsoft.com/office/drawing/2014/main" id="{8231CBAE-B2DF-C5EC-5065-93DAD935A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306" y="5851292"/>
            <a:ext cx="1049085" cy="10490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F2204C6-429F-A4DD-9D39-8F0B16BDFE36}"/>
              </a:ext>
            </a:extLst>
          </p:cNvPr>
          <p:cNvSpPr/>
          <p:nvPr/>
        </p:nvSpPr>
        <p:spPr>
          <a:xfrm>
            <a:off x="13165977" y="5729273"/>
            <a:ext cx="1320273" cy="1289817"/>
          </a:xfrm>
          <a:prstGeom prst="ellipse">
            <a:avLst/>
          </a:prstGeom>
          <a:solidFill>
            <a:srgbClr val="D4E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Internet mit einfarbiger Füllung">
            <a:extLst>
              <a:ext uri="{FF2B5EF4-FFF2-40B4-BE49-F238E27FC236}">
                <a16:creationId xmlns:a16="http://schemas.microsoft.com/office/drawing/2014/main" id="{4F52AB44-6998-F739-1993-DFD76ADF3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4032" y="5855802"/>
            <a:ext cx="1052387" cy="1052387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B0E9CC4B-3966-C5F1-8078-070CF8398427}"/>
              </a:ext>
            </a:extLst>
          </p:cNvPr>
          <p:cNvSpPr txBox="1">
            <a:spLocks/>
          </p:cNvSpPr>
          <p:nvPr/>
        </p:nvSpPr>
        <p:spPr>
          <a:xfrm>
            <a:off x="5638800" y="7325495"/>
            <a:ext cx="3902850" cy="181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Online-Plattform mit vertiefendem Lernmaterial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F64E003C-94A3-822C-9C95-25E3D24FC114}"/>
              </a:ext>
            </a:extLst>
          </p:cNvPr>
          <p:cNvSpPr txBox="1">
            <a:spLocks/>
          </p:cNvSpPr>
          <p:nvPr/>
        </p:nvSpPr>
        <p:spPr>
          <a:xfrm>
            <a:off x="469611" y="7420654"/>
            <a:ext cx="2961343" cy="6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Workshopreihe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C8B9DA2-3D85-88B1-A4E7-512CDDA6054D}"/>
              </a:ext>
            </a:extLst>
          </p:cNvPr>
          <p:cNvSpPr txBox="1">
            <a:spLocks/>
          </p:cNvSpPr>
          <p:nvPr/>
        </p:nvSpPr>
        <p:spPr>
          <a:xfrm>
            <a:off x="12061395" y="7334561"/>
            <a:ext cx="4124359" cy="6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35393D"/>
                </a:solidFill>
                <a:latin typeface="Open Sans Light"/>
              </a:rPr>
              <a:t>Begleitende Workbooks</a:t>
            </a:r>
          </a:p>
        </p:txBody>
      </p:sp>
      <p:pic>
        <p:nvPicPr>
          <p:cNvPr id="16" name="Grafik 15" descr="Dokument mit einfarbiger Füllung">
            <a:extLst>
              <a:ext uri="{FF2B5EF4-FFF2-40B4-BE49-F238E27FC236}">
                <a16:creationId xmlns:a16="http://schemas.microsoft.com/office/drawing/2014/main" id="{E8948410-585E-86E7-11F2-B3F630528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70869" y="5943594"/>
            <a:ext cx="910488" cy="910488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454606BD-4A72-4B3A-93A0-77A995BD107F}"/>
              </a:ext>
            </a:extLst>
          </p:cNvPr>
          <p:cNvSpPr/>
          <p:nvPr/>
        </p:nvSpPr>
        <p:spPr>
          <a:xfrm>
            <a:off x="0" y="8395750"/>
            <a:ext cx="18273170" cy="2280075"/>
          </a:xfrm>
          <a:custGeom>
            <a:avLst/>
            <a:gdLst/>
            <a:ahLst/>
            <a:cxnLst/>
            <a:rect l="l" t="t" r="r" b="b"/>
            <a:pathLst>
              <a:path w="18273170" h="2280075">
                <a:moveTo>
                  <a:pt x="0" y="0"/>
                </a:moveTo>
                <a:lnTo>
                  <a:pt x="18273170" y="0"/>
                </a:lnTo>
                <a:lnTo>
                  <a:pt x="18273170" y="2280075"/>
                </a:lnTo>
                <a:lnTo>
                  <a:pt x="0" y="22800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654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141B1BE0-3F47-E03B-CAD7-970FA9659410}"/>
              </a:ext>
            </a:extLst>
          </p:cNvPr>
          <p:cNvSpPr/>
          <p:nvPr/>
        </p:nvSpPr>
        <p:spPr>
          <a:xfrm>
            <a:off x="0" y="8006934"/>
            <a:ext cx="18287276" cy="2277094"/>
          </a:xfrm>
          <a:custGeom>
            <a:avLst/>
            <a:gdLst/>
            <a:ahLst/>
            <a:cxnLst/>
            <a:rect l="l" t="t" r="r" b="b"/>
            <a:pathLst>
              <a:path w="18287276" h="2277094">
                <a:moveTo>
                  <a:pt x="0" y="0"/>
                </a:moveTo>
                <a:lnTo>
                  <a:pt x="18287276" y="0"/>
                </a:lnTo>
                <a:lnTo>
                  <a:pt x="18287276" y="2277094"/>
                </a:lnTo>
                <a:lnTo>
                  <a:pt x="0" y="2277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965197" y="5300424"/>
            <a:ext cx="15967167" cy="622411"/>
          </a:xfrm>
          <a:custGeom>
            <a:avLst/>
            <a:gdLst/>
            <a:ahLst/>
            <a:cxnLst/>
            <a:rect l="l" t="t" r="r" b="b"/>
            <a:pathLst>
              <a:path w="15967167" h="622411">
                <a:moveTo>
                  <a:pt x="0" y="0"/>
                </a:moveTo>
                <a:lnTo>
                  <a:pt x="15967167" y="0"/>
                </a:lnTo>
                <a:lnTo>
                  <a:pt x="15967167" y="622412"/>
                </a:lnTo>
                <a:lnTo>
                  <a:pt x="0" y="62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7297" y="3583027"/>
            <a:ext cx="3109322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35393D"/>
                </a:solidFill>
                <a:latin typeface="Open Sans Bold"/>
              </a:rPr>
              <a:t>Selbstmanagement</a:t>
            </a:r>
          </a:p>
          <a:p>
            <a:pPr algn="ctr">
              <a:lnSpc>
                <a:spcPts val="3359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(Präsenz)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72307" y="3583027"/>
            <a:ext cx="1540602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DE" sz="2400" dirty="0">
                <a:solidFill>
                  <a:srgbClr val="35393D"/>
                </a:solidFill>
                <a:latin typeface="Open Sans Bold"/>
              </a:rPr>
              <a:t>Resilienz</a:t>
            </a:r>
          </a:p>
          <a:p>
            <a:pPr algn="ctr">
              <a:lnSpc>
                <a:spcPts val="3359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(Präsenz)</a:t>
            </a:r>
          </a:p>
          <a:p>
            <a:pPr algn="l">
              <a:lnSpc>
                <a:spcPts val="3359"/>
              </a:lnSpc>
            </a:pPr>
            <a:endParaRPr lang="de-DE" sz="2400" dirty="0">
              <a:solidFill>
                <a:srgbClr val="35393D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02280" y="3583027"/>
            <a:ext cx="2693785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35393D"/>
                </a:solidFill>
                <a:latin typeface="Open Sans Bold"/>
              </a:rPr>
              <a:t>(Prüfungs-) Stress</a:t>
            </a:r>
          </a:p>
          <a:p>
            <a:pPr algn="ctr">
              <a:lnSpc>
                <a:spcPts val="3359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(Präsenz)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99115" y="3583027"/>
            <a:ext cx="3109322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35393D"/>
                </a:solidFill>
                <a:latin typeface="Open Sans Bold"/>
              </a:rPr>
              <a:t>Stärkenorientierung</a:t>
            </a:r>
          </a:p>
          <a:p>
            <a:pPr algn="ctr">
              <a:lnSpc>
                <a:spcPts val="3359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(Hybrid)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92789" y="3583027"/>
            <a:ext cx="3171977" cy="12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dirty="0">
                <a:solidFill>
                  <a:srgbClr val="35393D"/>
                </a:solidFill>
                <a:latin typeface="Open Sans Bold"/>
              </a:rPr>
              <a:t>Zukunftsperspektive</a:t>
            </a:r>
          </a:p>
          <a:p>
            <a:pPr algn="ctr">
              <a:lnSpc>
                <a:spcPts val="3359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(Hybrid)</a:t>
            </a:r>
          </a:p>
          <a:p>
            <a:pPr algn="l">
              <a:lnSpc>
                <a:spcPts val="3359"/>
              </a:lnSpc>
            </a:pPr>
            <a:endParaRPr lang="de-DE" sz="2400" dirty="0">
              <a:solidFill>
                <a:srgbClr val="35393D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4560" y="6205637"/>
            <a:ext cx="2723112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05. April, 14-18 Uhr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34780" y="6205637"/>
            <a:ext cx="2600849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de-DE" sz="2000" dirty="0">
                <a:solidFill>
                  <a:srgbClr val="35393D"/>
                </a:solidFill>
                <a:latin typeface="Open Sans"/>
              </a:rPr>
              <a:t>03. Mai, 14-18 Uhr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95216" y="6205637"/>
            <a:ext cx="2600849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de-DE" sz="2000">
                <a:solidFill>
                  <a:srgbClr val="35393D"/>
                </a:solidFill>
                <a:latin typeface="Open Sans"/>
              </a:rPr>
              <a:t>10. Juni, 10-16 Uhr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39125" y="6205637"/>
            <a:ext cx="2424474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de-DE" sz="2000">
                <a:solidFill>
                  <a:srgbClr val="35393D"/>
                </a:solidFill>
                <a:latin typeface="Open Sans"/>
              </a:rPr>
              <a:t>15. Juli, 12-16 Uhr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93648" y="6205637"/>
            <a:ext cx="2969790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de-DE" sz="2000">
                <a:solidFill>
                  <a:srgbClr val="35393D"/>
                </a:solidFill>
                <a:latin typeface="Open Sans"/>
              </a:rPr>
              <a:t>05. August, 10-16 Uhr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56755" y="8701307"/>
            <a:ext cx="2984049" cy="85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de-DE" sz="2599">
                <a:solidFill>
                  <a:srgbClr val="444A72"/>
                </a:solidFill>
                <a:latin typeface="Open Sans Bold"/>
              </a:rPr>
              <a:t>ANMELDUNG </a:t>
            </a:r>
            <a:r>
              <a:rPr lang="de-DE" sz="2599">
                <a:solidFill>
                  <a:srgbClr val="000000"/>
                </a:solidFill>
                <a:latin typeface="Open Sans Italics"/>
                <a:hlinkClick r:id="rId6" tooltip="https://eveeno.com/remind"/>
              </a:rPr>
              <a:t>eveeno.de/remind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AA369DB-A77E-289F-93B3-984C89271538}"/>
              </a:ext>
            </a:extLst>
          </p:cNvPr>
          <p:cNvSpPr txBox="1"/>
          <p:nvPr/>
        </p:nvSpPr>
        <p:spPr>
          <a:xfrm>
            <a:off x="918491" y="751212"/>
            <a:ext cx="10811794" cy="1462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80"/>
              </a:lnSpc>
            </a:pPr>
            <a:r>
              <a:rPr lang="de-DE" sz="7000" dirty="0">
                <a:solidFill>
                  <a:srgbClr val="444A72"/>
                </a:solidFill>
                <a:latin typeface="Open Sans Bold"/>
              </a:rPr>
              <a:t>Workshops </a:t>
            </a:r>
            <a:r>
              <a:rPr lang="de-DE" sz="7000" dirty="0" err="1">
                <a:solidFill>
                  <a:srgbClr val="444A72"/>
                </a:solidFill>
                <a:latin typeface="Open Sans Bold"/>
              </a:rPr>
              <a:t>SoSe</a:t>
            </a:r>
            <a:r>
              <a:rPr lang="de-DE" sz="7000" dirty="0">
                <a:solidFill>
                  <a:srgbClr val="444A72"/>
                </a:solidFill>
                <a:latin typeface="Open Sans Bold"/>
              </a:rPr>
              <a:t> 2023</a:t>
            </a:r>
            <a:endParaRPr lang="en-US" sz="7000" dirty="0">
              <a:solidFill>
                <a:srgbClr val="444A72"/>
              </a:solidFill>
              <a:latin typeface="Open Sans Bold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E9D259C-E1E6-4A39-EC05-D6D76B209452}"/>
              </a:ext>
            </a:extLst>
          </p:cNvPr>
          <p:cNvSpPr txBox="1"/>
          <p:nvPr/>
        </p:nvSpPr>
        <p:spPr>
          <a:xfrm>
            <a:off x="1028700" y="727195"/>
            <a:ext cx="10020302" cy="374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000" spc="459" dirty="0">
                <a:solidFill>
                  <a:srgbClr val="444A72"/>
                </a:solidFill>
                <a:latin typeface="Open Sans"/>
              </a:rPr>
              <a:t>REMIND TRAIN-THE-TRAINER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1235ABEE-1D16-EE22-47FD-9E250253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5D5D99-6181-C0EA-D6C5-CC41D348DFCB}"/>
              </a:ext>
            </a:extLst>
          </p:cNvPr>
          <p:cNvSpPr txBox="1">
            <a:spLocks/>
          </p:cNvSpPr>
          <p:nvPr/>
        </p:nvSpPr>
        <p:spPr>
          <a:xfrm>
            <a:off x="2183474" y="5736441"/>
            <a:ext cx="2128395" cy="369719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Reflexionssession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2C2A5E5-7331-D28D-92B2-13B4727DC7B8}"/>
              </a:ext>
            </a:extLst>
          </p:cNvPr>
          <p:cNvSpPr txBox="1">
            <a:spLocks/>
          </p:cNvSpPr>
          <p:nvPr/>
        </p:nvSpPr>
        <p:spPr>
          <a:xfrm>
            <a:off x="5638800" y="5729564"/>
            <a:ext cx="2128395" cy="369719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Reflexionssession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C7AA7B8-5CFA-7E88-5374-FBF8F3ACA072}"/>
              </a:ext>
            </a:extLst>
          </p:cNvPr>
          <p:cNvSpPr txBox="1">
            <a:spLocks/>
          </p:cNvSpPr>
          <p:nvPr/>
        </p:nvSpPr>
        <p:spPr>
          <a:xfrm>
            <a:off x="9376606" y="5736440"/>
            <a:ext cx="2128395" cy="369719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Reflexionssession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647515E8-7F77-E1EA-5BAB-BBACDD1E0419}"/>
              </a:ext>
            </a:extLst>
          </p:cNvPr>
          <p:cNvSpPr txBox="1">
            <a:spLocks/>
          </p:cNvSpPr>
          <p:nvPr/>
        </p:nvSpPr>
        <p:spPr>
          <a:xfrm>
            <a:off x="13258800" y="5729563"/>
            <a:ext cx="2128395" cy="369719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Reflexionssession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1152A778-8DC2-A3D0-DFCD-0A44B39CC958}"/>
              </a:ext>
            </a:extLst>
          </p:cNvPr>
          <p:cNvSpPr txBox="1"/>
          <p:nvPr/>
        </p:nvSpPr>
        <p:spPr>
          <a:xfrm>
            <a:off x="5478172" y="4605984"/>
            <a:ext cx="2600849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2"/>
              </a:lnSpc>
            </a:pPr>
            <a:r>
              <a:rPr lang="de-DE" b="1" dirty="0">
                <a:solidFill>
                  <a:srgbClr val="35393D"/>
                </a:solidFill>
                <a:latin typeface="Open Sans"/>
              </a:rPr>
              <a:t>Selbstfürsorge Abend </a:t>
            </a:r>
            <a:r>
              <a:rPr lang="de-DE" dirty="0">
                <a:solidFill>
                  <a:srgbClr val="35393D"/>
                </a:solidFill>
                <a:latin typeface="Open Sans"/>
              </a:rPr>
              <a:t>(24. Mai, online)</a:t>
            </a:r>
          </a:p>
        </p:txBody>
      </p:sp>
    </p:spTree>
    <p:extLst>
      <p:ext uri="{BB962C8B-B14F-4D97-AF65-F5344CB8AC3E}">
        <p14:creationId xmlns:p14="http://schemas.microsoft.com/office/powerpoint/2010/main" val="42454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1394</Words>
  <Application>Microsoft Macintosh PowerPoint</Application>
  <PresentationFormat>Benutzerdefiniert</PresentationFormat>
  <Paragraphs>328</Paragraphs>
  <Slides>29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9" baseType="lpstr">
      <vt:lpstr>Wingdings</vt:lpstr>
      <vt:lpstr>Open Sans</vt:lpstr>
      <vt:lpstr>Open Sans Light</vt:lpstr>
      <vt:lpstr>Symbol</vt:lpstr>
      <vt:lpstr>Arial</vt:lpstr>
      <vt:lpstr>Moontime</vt:lpstr>
      <vt:lpstr>Open Sans Italics</vt:lpstr>
      <vt:lpstr>Open Sans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ReMind-Workshop (Prüfungs)stress.pdf</dc:title>
  <cp:lastModifiedBy>Joana Scheppe</cp:lastModifiedBy>
  <cp:revision>39</cp:revision>
  <dcterms:created xsi:type="dcterms:W3CDTF">2006-08-16T00:00:00Z</dcterms:created>
  <dcterms:modified xsi:type="dcterms:W3CDTF">2023-06-16T12:25:02Z</dcterms:modified>
  <dc:identifier>DAFlmIFHdi4</dc:identifier>
</cp:coreProperties>
</file>